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drawings/drawing2.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Lst>
  <p:notesMasterIdLst>
    <p:notesMasterId r:id="rId60"/>
  </p:notesMasterIdLst>
  <p:handoutMasterIdLst>
    <p:handoutMasterId r:id="rId61"/>
  </p:handoutMasterIdLst>
  <p:sldIdLst>
    <p:sldId id="256" r:id="rId2"/>
    <p:sldId id="257" r:id="rId3"/>
    <p:sldId id="518" r:id="rId4"/>
    <p:sldId id="519" r:id="rId5"/>
    <p:sldId id="274" r:id="rId6"/>
    <p:sldId id="522" r:id="rId7"/>
    <p:sldId id="567" r:id="rId8"/>
    <p:sldId id="568" r:id="rId9"/>
    <p:sldId id="524" r:id="rId10"/>
    <p:sldId id="526" r:id="rId11"/>
    <p:sldId id="527" r:id="rId12"/>
    <p:sldId id="528" r:id="rId13"/>
    <p:sldId id="281" r:id="rId14"/>
    <p:sldId id="282" r:id="rId15"/>
    <p:sldId id="570" r:id="rId16"/>
    <p:sldId id="572" r:id="rId17"/>
    <p:sldId id="557" r:id="rId18"/>
    <p:sldId id="534" r:id="rId19"/>
    <p:sldId id="284" r:id="rId20"/>
    <p:sldId id="536" r:id="rId21"/>
    <p:sldId id="285" r:id="rId22"/>
    <p:sldId id="286" r:id="rId23"/>
    <p:sldId id="565" r:id="rId24"/>
    <p:sldId id="569" r:id="rId25"/>
    <p:sldId id="287" r:id="rId26"/>
    <p:sldId id="571" r:id="rId27"/>
    <p:sldId id="288" r:id="rId28"/>
    <p:sldId id="539" r:id="rId29"/>
    <p:sldId id="289" r:id="rId30"/>
    <p:sldId id="290" r:id="rId31"/>
    <p:sldId id="533" r:id="rId32"/>
    <p:sldId id="291" r:id="rId33"/>
    <p:sldId id="542" r:id="rId34"/>
    <p:sldId id="293" r:id="rId35"/>
    <p:sldId id="545" r:id="rId36"/>
    <p:sldId id="294" r:id="rId37"/>
    <p:sldId id="546" r:id="rId38"/>
    <p:sldId id="559" r:id="rId39"/>
    <p:sldId id="560" r:id="rId40"/>
    <p:sldId id="561" r:id="rId41"/>
    <p:sldId id="562" r:id="rId42"/>
    <p:sldId id="563" r:id="rId43"/>
    <p:sldId id="547" r:id="rId44"/>
    <p:sldId id="564" r:id="rId45"/>
    <p:sldId id="549" r:id="rId46"/>
    <p:sldId id="550" r:id="rId47"/>
    <p:sldId id="551" r:id="rId48"/>
    <p:sldId id="552" r:id="rId49"/>
    <p:sldId id="553" r:id="rId50"/>
    <p:sldId id="554" r:id="rId51"/>
    <p:sldId id="566" r:id="rId52"/>
    <p:sldId id="556" r:id="rId53"/>
    <p:sldId id="558" r:id="rId54"/>
    <p:sldId id="273" r:id="rId55"/>
    <p:sldId id="577" r:id="rId56"/>
    <p:sldId id="576" r:id="rId57"/>
    <p:sldId id="573" r:id="rId58"/>
    <p:sldId id="574" r:id="rId59"/>
  </p:sldIdLst>
  <p:sldSz cx="9144000" cy="6858000" type="screen4x3"/>
  <p:notesSz cx="6834188" cy="9979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non Elca" initials="CE" lastIdx="5" clrIdx="0"/>
  <p:cmAuthor id="2" name="Geny Lapina" initials="G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CE8"/>
    <a:srgbClr val="99FFCC"/>
    <a:srgbClr val="5B7735"/>
    <a:srgbClr val="33CC33"/>
    <a:srgbClr val="365C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672" autoAdjust="0"/>
    <p:restoredTop sz="84660" autoAdjust="0"/>
  </p:normalViewPr>
  <p:slideViewPr>
    <p:cSldViewPr snapToGrid="0">
      <p:cViewPr varScale="1">
        <p:scale>
          <a:sx n="100" d="100"/>
          <a:sy n="100" d="100"/>
        </p:scale>
        <p:origin x="1616" y="1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Users\artemiosalazar\Desktop\ASPSI%20_PCC%20Study\Data%20&amp;%20References\z_Referecnes%20for%20Draft%20report\Corn%20Prodn%20data%20PS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6.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embeddings/oleObject3.bin"/></Relationships>
</file>

<file path=ppt/charts/_rels/chart8.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5.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1-EDEE-4B63-B7BF-839B9AA901CA}"/>
              </c:ext>
            </c:extLst>
          </c:dPt>
          <c:dPt>
            <c:idx val="1"/>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3-EDEE-4B63-B7BF-839B9AA901CA}"/>
              </c:ext>
            </c:extLst>
          </c:dPt>
          <c:dPt>
            <c:idx val="2"/>
            <c:bubble3D val="0"/>
            <c:spPr>
              <a:solidFill>
                <a:schemeClr val="accent6">
                  <a:lumMod val="60000"/>
                  <a:lumOff val="40000"/>
                </a:schemeClr>
              </a:solidFill>
              <a:ln w="19050">
                <a:noFill/>
              </a:ln>
              <a:effectLst/>
            </c:spPr>
            <c:extLst xmlns:c16r2="http://schemas.microsoft.com/office/drawing/2015/06/chart">
              <c:ext xmlns:c16="http://schemas.microsoft.com/office/drawing/2014/chart" uri="{C3380CC4-5D6E-409C-BE32-E72D297353CC}">
                <c16:uniqueId val="{00000005-EDEE-4B63-B7BF-839B9AA901CA}"/>
              </c:ext>
            </c:extLst>
          </c:dPt>
          <c:dPt>
            <c:idx val="3"/>
            <c:bubble3D val="0"/>
            <c:spPr>
              <a:solidFill>
                <a:schemeClr val="accent6">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7-EDEE-4B63-B7BF-839B9AA901CA}"/>
              </c:ext>
            </c:extLst>
          </c:dPt>
          <c:dLbls>
            <c:dLbl>
              <c:idx val="0"/>
              <c:layout>
                <c:manualLayout>
                  <c:x val="1.6438356164383661E-2"/>
                  <c:y val="-0.16941176470588235"/>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DEE-4B63-B7BF-839B9AA901CA}"/>
                </c:ext>
              </c:extLst>
            </c:dLbl>
            <c:dLbl>
              <c:idx val="1"/>
              <c:layout>
                <c:manualLayout>
                  <c:x val="-9.8630136986301395E-2"/>
                  <c:y val="-7.0588235294117646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DEE-4B63-B7BF-839B9AA901CA}"/>
                </c:ext>
              </c:extLst>
            </c:dLbl>
            <c:dLbl>
              <c:idx val="2"/>
              <c:layout>
                <c:manualLayout>
                  <c:x val="-5.2054794520547946E-2"/>
                  <c:y val="3.7647058823529367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DEE-4B63-B7BF-839B9AA901CA}"/>
                </c:ext>
              </c:extLst>
            </c:dLbl>
            <c:dLbl>
              <c:idx val="3"/>
              <c:layout>
                <c:manualLayout>
                  <c:x val="-6.0707135131001025E-2"/>
                  <c:y val="1.7415467930983196E-7"/>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Arial" panose="020B0604020202020204" pitchFamily="34" charset="0"/>
                    </a:defRPr>
                  </a:pPr>
                  <a:endParaRPr lang="en-US"/>
                </a:p>
              </c:txPr>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34070100299368478"/>
                      <c:h val="0.26192933430070447"/>
                    </c:manualLayout>
                  </c15:layout>
                </c:ext>
                <c:ext xmlns:c16="http://schemas.microsoft.com/office/drawing/2014/chart" uri="{C3380CC4-5D6E-409C-BE32-E72D297353CC}">
                  <c16:uniqueId val="{00000007-EDEE-4B63-B7BF-839B9AA901CA}"/>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Arial" panose="020B0604020202020204" pitchFamily="34"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solidFill>
                  <a:round/>
                </a:ln>
                <a:effectLst/>
              </c:spPr>
            </c:leaderLines>
            <c:extLst xmlns:c16r2="http://schemas.microsoft.com/office/drawing/2015/06/chart">
              <c:ext xmlns:c15="http://schemas.microsoft.com/office/drawing/2012/chart" uri="{CE6537A1-D6FC-4f65-9D91-7224C49458BB}"/>
            </c:extLst>
          </c:dLbls>
          <c:cat>
            <c:strRef>
              <c:f>'Prod-reg'!$H$40:$H$43</c:f>
              <c:strCache>
                <c:ptCount val="4"/>
                <c:pt idx="0">
                  <c:v>Other Regions</c:v>
                </c:pt>
                <c:pt idx="1">
                  <c:v>ARMM</c:v>
                </c:pt>
                <c:pt idx="2">
                  <c:v>Region 10 (Northern Mindanao)</c:v>
                </c:pt>
                <c:pt idx="3">
                  <c:v>Region 12 (SOCCSKSARGEN)</c:v>
                </c:pt>
              </c:strCache>
            </c:strRef>
          </c:cat>
          <c:val>
            <c:numRef>
              <c:f>'Prod-reg'!$I$40:$I$43</c:f>
              <c:numCache>
                <c:formatCode>_(* #,##0.00_);_(* \(#,##0.00\);_(* "-"??_);_(@_)</c:formatCode>
                <c:ptCount val="4"/>
                <c:pt idx="0">
                  <c:v>993382.5</c:v>
                </c:pt>
                <c:pt idx="1">
                  <c:v>463863.76</c:v>
                </c:pt>
                <c:pt idx="2">
                  <c:v>459389.07</c:v>
                </c:pt>
                <c:pt idx="3">
                  <c:v>228671</c:v>
                </c:pt>
              </c:numCache>
            </c:numRef>
          </c:val>
          <c:extLst xmlns:c16r2="http://schemas.microsoft.com/office/drawing/2015/06/chart">
            <c:ext xmlns:c16="http://schemas.microsoft.com/office/drawing/2014/chart" uri="{C3380CC4-5D6E-409C-BE32-E72D297353CC}">
              <c16:uniqueId val="{00000008-EDEE-4B63-B7BF-839B9AA901CA}"/>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2357757571715"/>
          <c:y val="0.16791301279991935"/>
          <c:w val="0.51798296839955005"/>
          <c:h val="0.75602530155222103"/>
        </c:manualLayout>
      </c:layout>
      <c:pieChart>
        <c:varyColors val="1"/>
        <c:ser>
          <c:idx val="0"/>
          <c:order val="0"/>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13D2-4FED-B50C-56A25096BC04}"/>
              </c:ext>
            </c:extLst>
          </c:dPt>
          <c:dPt>
            <c:idx val="1"/>
            <c:bubble3D val="0"/>
            <c:spPr>
              <a:solidFill>
                <a:schemeClr val="accent4">
                  <a:lumMod val="75000"/>
                </a:schemeClr>
              </a:solidFill>
              <a:ln w="19050">
                <a:noFill/>
              </a:ln>
              <a:effectLst/>
            </c:spPr>
            <c:extLst xmlns:c16r2="http://schemas.microsoft.com/office/drawing/2015/06/chart">
              <c:ext xmlns:c16="http://schemas.microsoft.com/office/drawing/2014/chart" uri="{C3380CC4-5D6E-409C-BE32-E72D297353CC}">
                <c16:uniqueId val="{00000003-13D2-4FED-B50C-56A25096BC04}"/>
              </c:ext>
            </c:extLst>
          </c:dPt>
          <c:dPt>
            <c:idx val="2"/>
            <c:bubble3D val="0"/>
            <c:spPr>
              <a:solidFill>
                <a:schemeClr val="accent4">
                  <a:lumMod val="60000"/>
                  <a:lumOff val="40000"/>
                </a:schemeClr>
              </a:solidFill>
              <a:ln w="19050">
                <a:noFill/>
              </a:ln>
              <a:effectLst/>
            </c:spPr>
            <c:extLst xmlns:c16r2="http://schemas.microsoft.com/office/drawing/2015/06/chart">
              <c:ext xmlns:c16="http://schemas.microsoft.com/office/drawing/2014/chart" uri="{C3380CC4-5D6E-409C-BE32-E72D297353CC}">
                <c16:uniqueId val="{00000005-13D2-4FED-B50C-56A25096BC04}"/>
              </c:ext>
            </c:extLst>
          </c:dPt>
          <c:dPt>
            <c:idx val="3"/>
            <c:bubble3D val="0"/>
            <c:spPr>
              <a:solidFill>
                <a:schemeClr val="accent4">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7-13D2-4FED-B50C-56A25096BC04}"/>
              </c:ext>
            </c:extLst>
          </c:dPt>
          <c:dLbls>
            <c:dLbl>
              <c:idx val="0"/>
              <c:layout>
                <c:manualLayout>
                  <c:x val="3.4858387799564163E-2"/>
                  <c:y val="0.10352941176470588"/>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3D2-4FED-B50C-56A25096BC04}"/>
                </c:ext>
              </c:extLst>
            </c:dLbl>
            <c:dLbl>
              <c:idx val="1"/>
              <c:layout>
                <c:manualLayout>
                  <c:x val="-0.1781772400839271"/>
                  <c:y val="0"/>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3131534488380156"/>
                      <c:h val="0.2088471775411524"/>
                    </c:manualLayout>
                  </c15:layout>
                </c:ext>
                <c:ext xmlns:c16="http://schemas.microsoft.com/office/drawing/2014/chart" uri="{C3380CC4-5D6E-409C-BE32-E72D297353CC}">
                  <c16:uniqueId val="{00000003-13D2-4FED-B50C-56A25096BC04}"/>
                </c:ext>
              </c:extLst>
            </c:dLbl>
            <c:dLbl>
              <c:idx val="2"/>
              <c:layout>
                <c:manualLayout>
                  <c:x val="-8.6241152278068181E-2"/>
                  <c:y val="-7.3021906229010659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31963120749969226"/>
                      <c:h val="0.2088471775411524"/>
                    </c:manualLayout>
                  </c15:layout>
                </c:ext>
                <c:ext xmlns:c16="http://schemas.microsoft.com/office/drawing/2014/chart" uri="{C3380CC4-5D6E-409C-BE32-E72D297353CC}">
                  <c16:uniqueId val="{00000005-13D2-4FED-B50C-56A25096BC04}"/>
                </c:ext>
              </c:extLst>
            </c:dLbl>
            <c:dLbl>
              <c:idx val="3"/>
              <c:layout>
                <c:manualLayout>
                  <c:x val="-3.8704467060118E-2"/>
                  <c:y val="2.058142552831853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40473518144583492"/>
                      <c:h val="0.2088471775411524"/>
                    </c:manualLayout>
                  </c15:layout>
                </c:ext>
                <c:ext xmlns:c16="http://schemas.microsoft.com/office/drawing/2014/chart" uri="{C3380CC4-5D6E-409C-BE32-E72D297353CC}">
                  <c16:uniqueId val="{00000007-13D2-4FED-B50C-56A25096BC04}"/>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entury Gothic" panose="020B0502020202020204" pitchFamily="34" charset="0"/>
                    <a:ea typeface="+mn-ea"/>
                    <a:cs typeface="Arial" panose="020B0604020202020204" pitchFamily="34"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solidFill>
                  <a:round/>
                </a:ln>
                <a:effectLst/>
              </c:spPr>
            </c:leaderLines>
            <c:extLst xmlns:c16r2="http://schemas.microsoft.com/office/drawing/2015/06/chart">
              <c:ext xmlns:c15="http://schemas.microsoft.com/office/drawing/2012/chart" uri="{CE6537A1-D6FC-4f65-9D91-7224C49458BB}"/>
            </c:extLst>
          </c:dLbls>
          <c:cat>
            <c:strRef>
              <c:f>'Prod-reg'!$H$54:$H$57</c:f>
              <c:strCache>
                <c:ptCount val="4"/>
                <c:pt idx="0">
                  <c:v>Other Regions</c:v>
                </c:pt>
                <c:pt idx="1">
                  <c:v>Region 2 (Cagayan Valley)</c:v>
                </c:pt>
                <c:pt idx="2">
                  <c:v>Region 12 (SOCCSKSARGEN)</c:v>
                </c:pt>
                <c:pt idx="3">
                  <c:v>Region 10 (Northern Mindanao)</c:v>
                </c:pt>
              </c:strCache>
            </c:strRef>
          </c:cat>
          <c:val>
            <c:numRef>
              <c:f>'Prod-reg'!$I$54:$I$57</c:f>
              <c:numCache>
                <c:formatCode>General</c:formatCode>
                <c:ptCount val="4"/>
                <c:pt idx="0">
                  <c:v>2203647.6500000004</c:v>
                </c:pt>
                <c:pt idx="1">
                  <c:v>1590412.72</c:v>
                </c:pt>
                <c:pt idx="2">
                  <c:v>1002403</c:v>
                </c:pt>
                <c:pt idx="3">
                  <c:v>830148.93</c:v>
                </c:pt>
              </c:numCache>
            </c:numRef>
          </c:val>
          <c:extLst xmlns:c16r2="http://schemas.microsoft.com/office/drawing/2015/06/chart">
            <c:ext xmlns:c16="http://schemas.microsoft.com/office/drawing/2014/chart" uri="{C3380CC4-5D6E-409C-BE32-E72D297353CC}">
              <c16:uniqueId val="{00000008-13D2-4FED-B50C-56A25096BC0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baseline="0" dirty="0"/>
              <a:t>Production (blue) vs </a:t>
            </a:r>
            <a:r>
              <a:rPr lang="en-US" sz="1600" b="1" i="0" u="none" strike="noStrike" baseline="0" dirty="0">
                <a:effectLst/>
              </a:rPr>
              <a:t>Rain (green)</a:t>
            </a:r>
            <a:r>
              <a:rPr lang="en-US" sz="1600" b="1" i="0" u="none" strike="noStrike" baseline="0" dirty="0"/>
              <a:t> </a:t>
            </a:r>
            <a:r>
              <a:rPr lang="en-US" sz="1600" b="1" baseline="0" dirty="0"/>
              <a:t> </a:t>
            </a:r>
          </a:p>
          <a:p>
            <a:pPr>
              <a:defRPr sz="1600" b="1" i="0" u="none" strike="noStrike" kern="1200" spc="0" baseline="0">
                <a:solidFill>
                  <a:schemeClr val="tx1">
                    <a:lumMod val="65000"/>
                    <a:lumOff val="35000"/>
                  </a:schemeClr>
                </a:solidFill>
                <a:latin typeface="+mn-lt"/>
                <a:ea typeface="+mn-ea"/>
                <a:cs typeface="+mn-cs"/>
              </a:defRPr>
            </a:pPr>
            <a:r>
              <a:rPr lang="en-US" sz="1600" b="1" baseline="0" dirty="0"/>
              <a:t>per Quarter (%/year)</a:t>
            </a:r>
            <a:endParaRPr lang="en-US" sz="1600" b="1" dirty="0"/>
          </a:p>
        </c:rich>
      </c:tx>
      <c:layout>
        <c:manualLayout>
          <c:xMode val="edge"/>
          <c:yMode val="edge"/>
          <c:x val="0.20021052631578948"/>
          <c:y val="7.3099415204678359E-3"/>
        </c:manualLayout>
      </c:layout>
      <c:overlay val="0"/>
      <c:spPr>
        <a:noFill/>
        <a:ln>
          <a:noFill/>
        </a:ln>
        <a:effectLst/>
      </c:spPr>
    </c:title>
    <c:autoTitleDeleted val="0"/>
    <c:plotArea>
      <c:layout>
        <c:manualLayout>
          <c:layoutTarget val="inner"/>
          <c:xMode val="edge"/>
          <c:yMode val="edge"/>
          <c:x val="0.1205"/>
          <c:y val="0.27353991972594333"/>
          <c:w val="0.86107894736842105"/>
          <c:h val="0.58490163871561507"/>
        </c:manualLayout>
      </c:layout>
      <c:barChart>
        <c:barDir val="col"/>
        <c:grouping val="clustered"/>
        <c:varyColors val="0"/>
        <c:ser>
          <c:idx val="8"/>
          <c:order val="0"/>
          <c:tx>
            <c:strRef>
              <c:f>Prodn_Rainfall!$E$36</c:f>
              <c:strCache>
                <c:ptCount val="1"/>
                <c:pt idx="0">
                  <c:v>% Rain/yr 1980-2020</c:v>
                </c:pt>
              </c:strCache>
            </c:strRef>
          </c:tx>
          <c:spPr>
            <a:solidFill>
              <a:schemeClr val="accent3">
                <a:lumMod val="60000"/>
              </a:schemeClr>
            </a:solidFill>
            <a:ln>
              <a:noFill/>
            </a:ln>
            <a:effectLst/>
          </c:spPr>
          <c:invertIfNegative val="0"/>
          <c:cat>
            <c:multiLvlStrRef>
              <c:f>Prodn_Rainfall!$B$37:$C$40</c:f>
              <c:multiLvlStrCache>
                <c:ptCount val="4"/>
                <c:lvl>
                  <c:pt idx="0">
                    <c:v>1</c:v>
                  </c:pt>
                  <c:pt idx="1">
                    <c:v>2</c:v>
                  </c:pt>
                  <c:pt idx="2">
                    <c:v>3</c:v>
                  </c:pt>
                  <c:pt idx="3">
                    <c:v>4</c:v>
                  </c:pt>
                </c:lvl>
                <c:lvl>
                  <c:pt idx="0">
                    <c:v>JFM</c:v>
                  </c:pt>
                  <c:pt idx="1">
                    <c:v>AMJ</c:v>
                  </c:pt>
                  <c:pt idx="2">
                    <c:v>JAS</c:v>
                  </c:pt>
                  <c:pt idx="3">
                    <c:v>OND</c:v>
                  </c:pt>
                </c:lvl>
              </c:multiLvlStrCache>
            </c:multiLvlStrRef>
          </c:cat>
          <c:val>
            <c:numRef>
              <c:f>Prodn_Rainfall!$F$37:$F$40</c:f>
              <c:numCache>
                <c:formatCode>0.00%</c:formatCode>
                <c:ptCount val="4"/>
                <c:pt idx="0">
                  <c:v>0.14890996453210723</c:v>
                </c:pt>
                <c:pt idx="1">
                  <c:v>0.21138330217201429</c:v>
                </c:pt>
                <c:pt idx="2">
                  <c:v>0.35293176481726285</c:v>
                </c:pt>
                <c:pt idx="3">
                  <c:v>0.28677496847861567</c:v>
                </c:pt>
              </c:numCache>
            </c:numRef>
          </c:val>
          <c:extLst xmlns:c16r2="http://schemas.microsoft.com/office/drawing/2015/06/chart">
            <c:ext xmlns:c16="http://schemas.microsoft.com/office/drawing/2014/chart" uri="{C3380CC4-5D6E-409C-BE32-E72D297353CC}">
              <c16:uniqueId val="{00000000-C0CB-FE4B-B6E1-FBCA2FACB214}"/>
            </c:ext>
          </c:extLst>
        </c:ser>
        <c:ser>
          <c:idx val="0"/>
          <c:order val="1"/>
          <c:tx>
            <c:strRef>
              <c:f>Prodn_Rainfall!$D$36</c:f>
              <c:strCache>
                <c:ptCount val="1"/>
                <c:pt idx="0">
                  <c:v>Prodn % 2000-2018</c:v>
                </c:pt>
              </c:strCache>
            </c:strRef>
          </c:tx>
          <c:spPr>
            <a:solidFill>
              <a:schemeClr val="accent1"/>
            </a:solidFill>
            <a:ln>
              <a:noFill/>
            </a:ln>
            <a:effectLst/>
          </c:spPr>
          <c:invertIfNegative val="0"/>
          <c:cat>
            <c:multiLvlStrRef>
              <c:f>Prodn_Rainfall!$B$37:$C$40</c:f>
              <c:multiLvlStrCache>
                <c:ptCount val="4"/>
                <c:lvl>
                  <c:pt idx="0">
                    <c:v>1</c:v>
                  </c:pt>
                  <c:pt idx="1">
                    <c:v>2</c:v>
                  </c:pt>
                  <c:pt idx="2">
                    <c:v>3</c:v>
                  </c:pt>
                  <c:pt idx="3">
                    <c:v>4</c:v>
                  </c:pt>
                </c:lvl>
                <c:lvl>
                  <c:pt idx="0">
                    <c:v>JFM</c:v>
                  </c:pt>
                  <c:pt idx="1">
                    <c:v>AMJ</c:v>
                  </c:pt>
                  <c:pt idx="2">
                    <c:v>JAS</c:v>
                  </c:pt>
                  <c:pt idx="3">
                    <c:v>OND</c:v>
                  </c:pt>
                </c:lvl>
              </c:multiLvlStrCache>
            </c:multiLvlStrRef>
          </c:cat>
          <c:val>
            <c:numRef>
              <c:f>Prodn_Rainfall!$D$37:$D$40</c:f>
              <c:numCache>
                <c:formatCode>0%</c:formatCode>
                <c:ptCount val="4"/>
                <c:pt idx="0">
                  <c:v>0.2733462377373776</c:v>
                </c:pt>
                <c:pt idx="1">
                  <c:v>0.1661473596855414</c:v>
                </c:pt>
                <c:pt idx="2">
                  <c:v>0.34369684986756005</c:v>
                </c:pt>
                <c:pt idx="3">
                  <c:v>0.2168095527095211</c:v>
                </c:pt>
              </c:numCache>
            </c:numRef>
          </c:val>
          <c:extLst xmlns:c16r2="http://schemas.microsoft.com/office/drawing/2015/06/chart">
            <c:ext xmlns:c16="http://schemas.microsoft.com/office/drawing/2014/chart" uri="{C3380CC4-5D6E-409C-BE32-E72D297353CC}">
              <c16:uniqueId val="{00000001-C0CB-FE4B-B6E1-FBCA2FACB214}"/>
            </c:ext>
          </c:extLst>
        </c:ser>
        <c:dLbls>
          <c:showLegendKey val="0"/>
          <c:showVal val="0"/>
          <c:showCatName val="0"/>
          <c:showSerName val="0"/>
          <c:showPercent val="0"/>
          <c:showBubbleSize val="0"/>
        </c:dLbls>
        <c:gapWidth val="219"/>
        <c:axId val="118348032"/>
        <c:axId val="118349824"/>
      </c:barChart>
      <c:catAx>
        <c:axId val="11834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349824"/>
        <c:crosses val="autoZero"/>
        <c:auto val="1"/>
        <c:lblAlgn val="ctr"/>
        <c:lblOffset val="100"/>
        <c:noMultiLvlLbl val="0"/>
      </c:catAx>
      <c:valAx>
        <c:axId val="1183498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348032"/>
        <c:crosses val="autoZero"/>
        <c:crossBetween val="between"/>
      </c:valAx>
      <c:spPr>
        <a:noFill/>
        <a:ln>
          <a:noFill/>
        </a:ln>
        <a:effectLst/>
      </c:spPr>
    </c:plotArea>
    <c:legend>
      <c:legendPos val="b"/>
      <c:layout>
        <c:manualLayout>
          <c:xMode val="edge"/>
          <c:yMode val="edge"/>
          <c:x val="0.18613779527559055"/>
          <c:y val="0.93953132311949383"/>
          <c:w val="0.59614525486945713"/>
          <c:h val="6.0468676880506216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0"/>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'ANNUAL PRODUCTION SHARE'!$A$12</c:f>
              <c:strCache>
                <c:ptCount val="1"/>
                <c:pt idx="0">
                  <c:v>Dry</c:v>
                </c:pt>
              </c:strCache>
            </c:strRef>
          </c:tx>
          <c:spPr>
            <a:solidFill>
              <a:srgbClr val="FF0000"/>
            </a:solidFill>
            <a:ln>
              <a:noFill/>
            </a:ln>
            <a:effectLst/>
          </c:spPr>
          <c:invertIfNegative val="0"/>
          <c:cat>
            <c:numRef>
              <c:f>'ANNUAL PRODUCTION SHARE'!$B$11:$F$11</c:f>
              <c:numCache>
                <c:formatCode>General</c:formatCode>
                <c:ptCount val="5"/>
                <c:pt idx="0">
                  <c:v>2014</c:v>
                </c:pt>
                <c:pt idx="1">
                  <c:v>2015</c:v>
                </c:pt>
                <c:pt idx="2">
                  <c:v>2016</c:v>
                </c:pt>
                <c:pt idx="3">
                  <c:v>2017</c:v>
                </c:pt>
                <c:pt idx="4">
                  <c:v>2018</c:v>
                </c:pt>
              </c:numCache>
            </c:numRef>
          </c:cat>
          <c:val>
            <c:numRef>
              <c:f>'ANNUAL PRODUCTION SHARE'!$B$12:$F$12</c:f>
              <c:numCache>
                <c:formatCode>_(* #,##0.00_);_(* \(#,##0.00\);_(* "-"??_);_(@_)</c:formatCode>
                <c:ptCount val="5"/>
                <c:pt idx="0">
                  <c:v>44.780876290170504</c:v>
                </c:pt>
                <c:pt idx="1">
                  <c:v>44.964529450093629</c:v>
                </c:pt>
                <c:pt idx="2">
                  <c:v>39.174611938296181</c:v>
                </c:pt>
                <c:pt idx="3">
                  <c:v>46.698078122694753</c:v>
                </c:pt>
                <c:pt idx="4">
                  <c:v>48.390485400642952</c:v>
                </c:pt>
              </c:numCache>
            </c:numRef>
          </c:val>
          <c:extLst xmlns:c16r2="http://schemas.microsoft.com/office/drawing/2015/06/chart">
            <c:ext xmlns:c16="http://schemas.microsoft.com/office/drawing/2014/chart" uri="{C3380CC4-5D6E-409C-BE32-E72D297353CC}">
              <c16:uniqueId val="{00000000-EFF4-4208-A6CD-B3838B409370}"/>
            </c:ext>
          </c:extLst>
        </c:ser>
        <c:ser>
          <c:idx val="1"/>
          <c:order val="1"/>
          <c:tx>
            <c:strRef>
              <c:f>'ANNUAL PRODUCTION SHARE'!$A$13</c:f>
              <c:strCache>
                <c:ptCount val="1"/>
                <c:pt idx="0">
                  <c:v>Wet</c:v>
                </c:pt>
              </c:strCache>
            </c:strRef>
          </c:tx>
          <c:spPr>
            <a:solidFill>
              <a:srgbClr val="0070C0"/>
            </a:solidFill>
            <a:ln>
              <a:noFill/>
            </a:ln>
            <a:effectLst/>
          </c:spPr>
          <c:invertIfNegative val="0"/>
          <c:cat>
            <c:numRef>
              <c:f>'ANNUAL PRODUCTION SHARE'!$B$11:$F$11</c:f>
              <c:numCache>
                <c:formatCode>General</c:formatCode>
                <c:ptCount val="5"/>
                <c:pt idx="0">
                  <c:v>2014</c:v>
                </c:pt>
                <c:pt idx="1">
                  <c:v>2015</c:v>
                </c:pt>
                <c:pt idx="2">
                  <c:v>2016</c:v>
                </c:pt>
                <c:pt idx="3">
                  <c:v>2017</c:v>
                </c:pt>
                <c:pt idx="4">
                  <c:v>2018</c:v>
                </c:pt>
              </c:numCache>
            </c:numRef>
          </c:cat>
          <c:val>
            <c:numRef>
              <c:f>'ANNUAL PRODUCTION SHARE'!$B$13:$F$13</c:f>
              <c:numCache>
                <c:formatCode>_(* #,##0.00_);_(* \(#,##0.00\);_(* "-"??_);_(@_)</c:formatCode>
                <c:ptCount val="5"/>
                <c:pt idx="0">
                  <c:v>55.219123709829489</c:v>
                </c:pt>
                <c:pt idx="1">
                  <c:v>55.035470549906364</c:v>
                </c:pt>
                <c:pt idx="2">
                  <c:v>60.825388061703819</c:v>
                </c:pt>
                <c:pt idx="3">
                  <c:v>53.301921877305233</c:v>
                </c:pt>
                <c:pt idx="4">
                  <c:v>51.609514599357041</c:v>
                </c:pt>
              </c:numCache>
            </c:numRef>
          </c:val>
          <c:extLst xmlns:c16r2="http://schemas.microsoft.com/office/drawing/2015/06/chart">
            <c:ext xmlns:c16="http://schemas.microsoft.com/office/drawing/2014/chart" uri="{C3380CC4-5D6E-409C-BE32-E72D297353CC}">
              <c16:uniqueId val="{00000001-EFF4-4208-A6CD-B3838B409370}"/>
            </c:ext>
          </c:extLst>
        </c:ser>
        <c:dLbls>
          <c:showLegendKey val="0"/>
          <c:showVal val="0"/>
          <c:showCatName val="0"/>
          <c:showSerName val="0"/>
          <c:showPercent val="0"/>
          <c:showBubbleSize val="0"/>
        </c:dLbls>
        <c:gapWidth val="55"/>
        <c:overlap val="100"/>
        <c:axId val="118640000"/>
        <c:axId val="118674944"/>
      </c:barChart>
      <c:catAx>
        <c:axId val="118640000"/>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solidFill>
                      <a:schemeClr val="tx1"/>
                    </a:solidFill>
                  </a:rPr>
                  <a:t>Year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8674944"/>
        <c:crosses val="autoZero"/>
        <c:auto val="1"/>
        <c:lblAlgn val="ctr"/>
        <c:lblOffset val="100"/>
        <c:noMultiLvlLbl val="0"/>
      </c:catAx>
      <c:valAx>
        <c:axId val="118674944"/>
        <c:scaling>
          <c:orientation val="minMax"/>
          <c:max val="100"/>
        </c:scaling>
        <c:delete val="0"/>
        <c:axPos val="l"/>
        <c:majorGridlines>
          <c:spPr>
            <a:ln w="9525" cap="flat" cmpd="sng" algn="ctr">
              <a:solidFill>
                <a:schemeClr val="tx1"/>
              </a:solidFill>
              <a:prstDash val="dash"/>
              <a:round/>
            </a:ln>
            <a:effectLst>
              <a:softEdge rad="0"/>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PH" sz="1600">
                    <a:solidFill>
                      <a:schemeClr val="tx1"/>
                    </a:solidFill>
                  </a:rPr>
                  <a:t>Share (%)</a:t>
                </a:r>
              </a:p>
            </c:rich>
          </c:tx>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8640000"/>
        <c:crosses val="autoZero"/>
        <c:crossBetween val="between"/>
      </c:valAx>
      <c:spPr>
        <a:noFill/>
        <a:ln>
          <a:solidFill>
            <a:schemeClr val="tx1"/>
          </a:solid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10603307550509"/>
          <c:y val="4.4068705896697299E-2"/>
          <c:w val="0.80252888423319668"/>
          <c:h val="0.83340552867909501"/>
        </c:manualLayout>
      </c:layout>
      <c:lineChart>
        <c:grouping val="standard"/>
        <c:varyColors val="0"/>
        <c:ser>
          <c:idx val="1"/>
          <c:order val="0"/>
          <c:tx>
            <c:v>Area Harvested (left axis)</c:v>
          </c:tx>
          <c:spPr>
            <a:ln w="12700">
              <a:solidFill>
                <a:srgbClr val="FF0000"/>
              </a:solidFill>
              <a:prstDash val="solid"/>
            </a:ln>
          </c:spPr>
          <c:marker>
            <c:symbol val="square"/>
            <c:size val="5"/>
            <c:spPr>
              <a:solidFill>
                <a:srgbClr val="FF0000"/>
              </a:solidFill>
              <a:ln>
                <a:solidFill>
                  <a:srgbClr val="FF0000"/>
                </a:solidFill>
                <a:prstDash val="solid"/>
              </a:ln>
            </c:spPr>
          </c:marker>
          <c:cat>
            <c:numRef>
              <c:f>'[Worksheet in AECO 120 Chapter 4 - Supply and Supply Elasticities of Agricultural Inputs and Products - For PDF]figure'!$A$4:$A$48</c:f>
              <c:numCache>
                <c:formatCode>General</c:formatCode>
                <c:ptCount val="45"/>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c:v>
                </c:pt>
                <c:pt idx="43">
                  <c:v>2018</c:v>
                </c:pt>
                <c:pt idx="44">
                  <c:v>2019</c:v>
                </c:pt>
              </c:numCache>
            </c:numRef>
          </c:cat>
          <c:val>
            <c:numRef>
              <c:f>'[Worksheet in AECO 120 Chapter 4 - Supply and Supply Elasticities of Agricultural Inputs and Products - For PDF]figure'!$B$4:$B$48</c:f>
              <c:numCache>
                <c:formatCode>0.000</c:formatCode>
                <c:ptCount val="45"/>
                <c:pt idx="0">
                  <c:v>0.33545700000000001</c:v>
                </c:pt>
                <c:pt idx="1">
                  <c:v>0.329681</c:v>
                </c:pt>
                <c:pt idx="2">
                  <c:v>0.34557199999999999</c:v>
                </c:pt>
                <c:pt idx="3">
                  <c:v>0.333264</c:v>
                </c:pt>
                <c:pt idx="4">
                  <c:v>0.43935000000000002</c:v>
                </c:pt>
                <c:pt idx="5">
                  <c:v>0.34899999999999998</c:v>
                </c:pt>
                <c:pt idx="6">
                  <c:v>0.61148000000000002</c:v>
                </c:pt>
                <c:pt idx="7">
                  <c:v>0.57118000000000002</c:v>
                </c:pt>
                <c:pt idx="8">
                  <c:v>0.58806000000000003</c:v>
                </c:pt>
                <c:pt idx="9">
                  <c:v>0.68930000000000002</c:v>
                </c:pt>
                <c:pt idx="10">
                  <c:v>0.66744999999999999</c:v>
                </c:pt>
                <c:pt idx="11">
                  <c:v>0.83226</c:v>
                </c:pt>
                <c:pt idx="12">
                  <c:v>0.98997999999999997</c:v>
                </c:pt>
                <c:pt idx="13">
                  <c:v>1.0002200000000001</c:v>
                </c:pt>
                <c:pt idx="14">
                  <c:v>0.98685</c:v>
                </c:pt>
                <c:pt idx="15">
                  <c:v>1.0810200000000001</c:v>
                </c:pt>
                <c:pt idx="16">
                  <c:v>1.0060899999999999</c:v>
                </c:pt>
                <c:pt idx="17">
                  <c:v>0.98051999999999995</c:v>
                </c:pt>
                <c:pt idx="18">
                  <c:v>1.05097</c:v>
                </c:pt>
                <c:pt idx="19">
                  <c:v>1.13995</c:v>
                </c:pt>
                <c:pt idx="20">
                  <c:v>1.022014</c:v>
                </c:pt>
                <c:pt idx="21">
                  <c:v>1.040108</c:v>
                </c:pt>
                <c:pt idx="22">
                  <c:v>1.0269109999999999</c:v>
                </c:pt>
                <c:pt idx="23">
                  <c:v>0.90295899999999996</c:v>
                </c:pt>
                <c:pt idx="24">
                  <c:v>1.0344530000000001</c:v>
                </c:pt>
                <c:pt idx="25">
                  <c:v>0.93693400000000004</c:v>
                </c:pt>
                <c:pt idx="26">
                  <c:v>0.92147599999999996</c:v>
                </c:pt>
                <c:pt idx="27">
                  <c:v>0.89233799999999996</c:v>
                </c:pt>
                <c:pt idx="28">
                  <c:v>0.844885</c:v>
                </c:pt>
                <c:pt idx="29">
                  <c:v>0.96478799999999998</c:v>
                </c:pt>
                <c:pt idx="30">
                  <c:v>0.94958600000000004</c:v>
                </c:pt>
                <c:pt idx="31">
                  <c:v>1.0992200000000001</c:v>
                </c:pt>
                <c:pt idx="32">
                  <c:v>1.17899</c:v>
                </c:pt>
                <c:pt idx="33">
                  <c:v>1.2936110000000001</c:v>
                </c:pt>
                <c:pt idx="34">
                  <c:v>1.281045</c:v>
                </c:pt>
                <c:pt idx="35">
                  <c:v>1.1600969999999999</c:v>
                </c:pt>
                <c:pt idx="36">
                  <c:v>1.2609109999999999</c:v>
                </c:pt>
                <c:pt idx="37">
                  <c:v>1.2823042199999999</c:v>
                </c:pt>
                <c:pt idx="38">
                  <c:v>1.2850831299999999</c:v>
                </c:pt>
                <c:pt idx="39">
                  <c:v>1.3212189399999998</c:v>
                </c:pt>
                <c:pt idx="40">
                  <c:v>1.2964403</c:v>
                </c:pt>
                <c:pt idx="41">
                  <c:v>1.31042715</c:v>
                </c:pt>
                <c:pt idx="42">
                  <c:v>1.3779999999999999</c:v>
                </c:pt>
                <c:pt idx="43">
                  <c:v>1.3580000000000001</c:v>
                </c:pt>
                <c:pt idx="44">
                  <c:v>1.415</c:v>
                </c:pt>
              </c:numCache>
            </c:numRef>
          </c:val>
          <c:smooth val="0"/>
          <c:extLst xmlns:c16r2="http://schemas.microsoft.com/office/drawing/2015/06/chart">
            <c:ext xmlns:c16="http://schemas.microsoft.com/office/drawing/2014/chart" uri="{C3380CC4-5D6E-409C-BE32-E72D297353CC}">
              <c16:uniqueId val="{00000000-962E-4098-836A-FF7946DF66E0}"/>
            </c:ext>
          </c:extLst>
        </c:ser>
        <c:dLbls>
          <c:showLegendKey val="0"/>
          <c:showVal val="0"/>
          <c:showCatName val="0"/>
          <c:showSerName val="0"/>
          <c:showPercent val="0"/>
          <c:showBubbleSize val="0"/>
        </c:dLbls>
        <c:marker val="1"/>
        <c:smooth val="0"/>
        <c:axId val="118744576"/>
        <c:axId val="118755328"/>
      </c:lineChart>
      <c:lineChart>
        <c:grouping val="standard"/>
        <c:varyColors val="0"/>
        <c:ser>
          <c:idx val="0"/>
          <c:order val="1"/>
          <c:tx>
            <c:v>Production (right axis)</c:v>
          </c:tx>
          <c:spPr>
            <a:ln w="12700">
              <a:solidFill>
                <a:srgbClr val="000080"/>
              </a:solidFill>
              <a:prstDash val="solid"/>
            </a:ln>
          </c:spPr>
          <c:marker>
            <c:symbol val="diamond"/>
            <c:size val="5"/>
            <c:spPr>
              <a:solidFill>
                <a:srgbClr val="000080"/>
              </a:solidFill>
              <a:ln>
                <a:solidFill>
                  <a:srgbClr val="000080"/>
                </a:solidFill>
                <a:prstDash val="solid"/>
              </a:ln>
            </c:spPr>
          </c:marker>
          <c:val>
            <c:numRef>
              <c:f>'[Worksheet in AECO 120 Chapter 4 - Supply and Supply Elasticities of Agricultural Inputs and Products - For PDF]figure'!$C$4:$C$48</c:f>
              <c:numCache>
                <c:formatCode>0.000</c:formatCode>
                <c:ptCount val="45"/>
                <c:pt idx="0">
                  <c:v>0.24762300000000001</c:v>
                </c:pt>
                <c:pt idx="1">
                  <c:v>0.237177</c:v>
                </c:pt>
                <c:pt idx="2">
                  <c:v>0.28731600000000002</c:v>
                </c:pt>
                <c:pt idx="3">
                  <c:v>0.27121200000000001</c:v>
                </c:pt>
                <c:pt idx="4">
                  <c:v>0.39611800000000003</c:v>
                </c:pt>
                <c:pt idx="5">
                  <c:v>0.33241500000000002</c:v>
                </c:pt>
                <c:pt idx="6">
                  <c:v>0.58505499999999999</c:v>
                </c:pt>
                <c:pt idx="7">
                  <c:v>0.62804000000000004</c:v>
                </c:pt>
                <c:pt idx="8">
                  <c:v>0.77825999999999995</c:v>
                </c:pt>
                <c:pt idx="9">
                  <c:v>0.96176700000000004</c:v>
                </c:pt>
                <c:pt idx="10">
                  <c:v>0.88502800000000004</c:v>
                </c:pt>
                <c:pt idx="11">
                  <c:v>1.1656059999999999</c:v>
                </c:pt>
                <c:pt idx="12">
                  <c:v>1.513409</c:v>
                </c:pt>
                <c:pt idx="13">
                  <c:v>1.5690729999999999</c:v>
                </c:pt>
                <c:pt idx="14">
                  <c:v>1.5992820000000001</c:v>
                </c:pt>
                <c:pt idx="15">
                  <c:v>1.888334</c:v>
                </c:pt>
                <c:pt idx="16">
                  <c:v>1.7493350000000001</c:v>
                </c:pt>
                <c:pt idx="17">
                  <c:v>1.9192648000000001</c:v>
                </c:pt>
                <c:pt idx="18">
                  <c:v>2.170928</c:v>
                </c:pt>
                <c:pt idx="19">
                  <c:v>2.429341</c:v>
                </c:pt>
                <c:pt idx="20">
                  <c:v>2.2660870000000002</c:v>
                </c:pt>
                <c:pt idx="21">
                  <c:v>2.2682449999999998</c:v>
                </c:pt>
                <c:pt idx="22">
                  <c:v>2.4532080000000001</c:v>
                </c:pt>
                <c:pt idx="23">
                  <c:v>2.2027190000000001</c:v>
                </c:pt>
                <c:pt idx="24">
                  <c:v>2.7607590000000002</c:v>
                </c:pt>
                <c:pt idx="25">
                  <c:v>2.621766</c:v>
                </c:pt>
                <c:pt idx="26">
                  <c:v>2.6073580000000001</c:v>
                </c:pt>
                <c:pt idx="27">
                  <c:v>2.5223330000000002</c:v>
                </c:pt>
                <c:pt idx="28">
                  <c:v>2.5629409999999999</c:v>
                </c:pt>
                <c:pt idx="29">
                  <c:v>3.185956</c:v>
                </c:pt>
                <c:pt idx="30">
                  <c:v>3.0015429999999999</c:v>
                </c:pt>
                <c:pt idx="31">
                  <c:v>3.7212689999999999</c:v>
                </c:pt>
                <c:pt idx="32">
                  <c:v>4.2093069999999999</c:v>
                </c:pt>
                <c:pt idx="33">
                  <c:v>4.6736579999999996</c:v>
                </c:pt>
                <c:pt idx="34">
                  <c:v>4.7175989999999999</c:v>
                </c:pt>
                <c:pt idx="35">
                  <c:v>4.2076929999999999</c:v>
                </c:pt>
                <c:pt idx="36">
                  <c:v>4.8209989999999996</c:v>
                </c:pt>
                <c:pt idx="37">
                  <c:v>5.2415198899999993</c:v>
                </c:pt>
                <c:pt idx="38">
                  <c:v>5.2482027899999997</c:v>
                </c:pt>
                <c:pt idx="39">
                  <c:v>5.5083687100000001</c:v>
                </c:pt>
                <c:pt idx="40">
                  <c:v>5.3840825700000003</c:v>
                </c:pt>
                <c:pt idx="41">
                  <c:v>5.1963090099999993</c:v>
                </c:pt>
                <c:pt idx="42">
                  <c:v>5.8109999999999999</c:v>
                </c:pt>
                <c:pt idx="43">
                  <c:v>5.6269999999999998</c:v>
                </c:pt>
                <c:pt idx="44">
                  <c:v>5.9080000000000004</c:v>
                </c:pt>
              </c:numCache>
            </c:numRef>
          </c:val>
          <c:smooth val="0"/>
          <c:extLst xmlns:c16r2="http://schemas.microsoft.com/office/drawing/2015/06/chart">
            <c:ext xmlns:c16="http://schemas.microsoft.com/office/drawing/2014/chart" uri="{C3380CC4-5D6E-409C-BE32-E72D297353CC}">
              <c16:uniqueId val="{00000001-962E-4098-836A-FF7946DF66E0}"/>
            </c:ext>
          </c:extLst>
        </c:ser>
        <c:dLbls>
          <c:showLegendKey val="0"/>
          <c:showVal val="0"/>
          <c:showCatName val="0"/>
          <c:showSerName val="0"/>
          <c:showPercent val="0"/>
          <c:showBubbleSize val="0"/>
        </c:dLbls>
        <c:marker val="1"/>
        <c:smooth val="0"/>
        <c:axId val="118757248"/>
        <c:axId val="118758784"/>
      </c:lineChart>
      <c:catAx>
        <c:axId val="118744576"/>
        <c:scaling>
          <c:orientation val="minMax"/>
        </c:scaling>
        <c:delete val="0"/>
        <c:axPos val="b"/>
        <c:numFmt formatCode="General" sourceLinked="1"/>
        <c:majorTickMark val="cross"/>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Century Gothic" panose="020B0502020202020204" pitchFamily="34" charset="0"/>
                <a:ea typeface="Arial"/>
                <a:cs typeface="Arial"/>
              </a:defRPr>
            </a:pPr>
            <a:endParaRPr lang="en-US"/>
          </a:p>
        </c:txPr>
        <c:crossAx val="118755328"/>
        <c:crosses val="autoZero"/>
        <c:auto val="0"/>
        <c:lblAlgn val="ctr"/>
        <c:lblOffset val="100"/>
        <c:tickLblSkip val="1"/>
        <c:tickMarkSkip val="1"/>
        <c:noMultiLvlLbl val="0"/>
      </c:catAx>
      <c:valAx>
        <c:axId val="118755328"/>
        <c:scaling>
          <c:orientation val="minMax"/>
        </c:scaling>
        <c:delete val="0"/>
        <c:axPos val="l"/>
        <c:title>
          <c:tx>
            <c:rich>
              <a:bodyPr/>
              <a:lstStyle/>
              <a:p>
                <a:pPr>
                  <a:defRPr sz="1200" b="0" i="0" u="none" strike="noStrike" baseline="0">
                    <a:solidFill>
                      <a:srgbClr val="000000"/>
                    </a:solidFill>
                    <a:latin typeface="Century Gothic" panose="020B0502020202020204" pitchFamily="34" charset="0"/>
                    <a:ea typeface="Arial"/>
                    <a:cs typeface="Arial"/>
                  </a:defRPr>
                </a:pPr>
                <a:r>
                  <a:rPr lang="en-PH" sz="1200" b="0">
                    <a:latin typeface="Century Gothic" panose="020B0502020202020204" pitchFamily="34" charset="0"/>
                  </a:rPr>
                  <a:t>Area Harvested (million ha)</a:t>
                </a:r>
              </a:p>
            </c:rich>
          </c:tx>
          <c:layout>
            <c:manualLayout>
              <c:xMode val="edge"/>
              <c:yMode val="edge"/>
              <c:x val="7.8989063408779203E-3"/>
              <c:y val="0.18072289156626506"/>
            </c:manualLayout>
          </c:layout>
          <c:overlay val="0"/>
          <c:spPr>
            <a:noFill/>
            <a:ln w="25400">
              <a:noFill/>
            </a:ln>
          </c:spPr>
        </c:title>
        <c:numFmt formatCode="0.0_)" sourceLinked="0"/>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18744576"/>
        <c:crosses val="autoZero"/>
        <c:crossBetween val="between"/>
      </c:valAx>
      <c:catAx>
        <c:axId val="118757248"/>
        <c:scaling>
          <c:orientation val="minMax"/>
        </c:scaling>
        <c:delete val="1"/>
        <c:axPos val="b"/>
        <c:majorTickMark val="out"/>
        <c:minorTickMark val="none"/>
        <c:tickLblPos val="nextTo"/>
        <c:crossAx val="118758784"/>
        <c:crosses val="autoZero"/>
        <c:auto val="0"/>
        <c:lblAlgn val="ctr"/>
        <c:lblOffset val="100"/>
        <c:noMultiLvlLbl val="0"/>
      </c:catAx>
      <c:valAx>
        <c:axId val="118758784"/>
        <c:scaling>
          <c:orientation val="minMax"/>
        </c:scaling>
        <c:delete val="0"/>
        <c:axPos val="r"/>
        <c:title>
          <c:tx>
            <c:rich>
              <a:bodyPr/>
              <a:lstStyle/>
              <a:p>
                <a:pPr>
                  <a:defRPr sz="1200" b="0" i="0" u="none" strike="noStrike" baseline="0">
                    <a:solidFill>
                      <a:srgbClr val="000000"/>
                    </a:solidFill>
                    <a:latin typeface="Century Gothic" panose="020B0502020202020204" pitchFamily="34" charset="0"/>
                    <a:ea typeface="Arial"/>
                    <a:cs typeface="Arial"/>
                  </a:defRPr>
                </a:pPr>
                <a:r>
                  <a:rPr lang="en-PH" sz="1200" b="0">
                    <a:latin typeface="Century Gothic" panose="020B0502020202020204" pitchFamily="34" charset="0"/>
                  </a:rPr>
                  <a:t>Production (million mt)</a:t>
                </a:r>
              </a:p>
            </c:rich>
          </c:tx>
          <c:layout>
            <c:manualLayout>
              <c:xMode val="edge"/>
              <c:yMode val="edge"/>
              <c:x val="0.9573474485144039"/>
              <c:y val="0.22289156626506024"/>
            </c:manualLayout>
          </c:layout>
          <c:overlay val="0"/>
          <c:spPr>
            <a:noFill/>
            <a:ln w="25400">
              <a:noFill/>
            </a:ln>
          </c:spPr>
        </c:title>
        <c:numFmt formatCode="0.0_)" sourceLinked="0"/>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18757248"/>
        <c:crosses val="max"/>
        <c:crossBetween val="between"/>
      </c:valAx>
      <c:spPr>
        <a:noFill/>
        <a:ln w="12700">
          <a:solidFill>
            <a:srgbClr val="808080"/>
          </a:solidFill>
          <a:prstDash val="solid"/>
        </a:ln>
      </c:spPr>
    </c:plotArea>
    <c:legend>
      <c:legendPos val="r"/>
      <c:layout>
        <c:manualLayout>
          <c:xMode val="edge"/>
          <c:yMode val="edge"/>
          <c:x val="0.49289132697275401"/>
          <c:y val="0.66202862174361876"/>
          <c:w val="0.30963712856241449"/>
          <c:h val="0.12048192771084337"/>
        </c:manualLayout>
      </c:layout>
      <c:overlay val="0"/>
      <c:spPr>
        <a:noFill/>
        <a:ln w="3175">
          <a:noFill/>
          <a:prstDash val="solid"/>
        </a:ln>
      </c:spPr>
      <c:txPr>
        <a:bodyPr/>
        <a:lstStyle/>
        <a:p>
          <a:pPr>
            <a:defRPr sz="825"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solidFill>
        <a:schemeClr val="tx1"/>
      </a:solid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45511457698398"/>
          <c:y val="0.16468260053927497"/>
          <c:w val="0.781613364092687"/>
          <c:h val="0.61658162101182512"/>
        </c:manualLayout>
      </c:layout>
      <c:lineChart>
        <c:grouping val="standard"/>
        <c:varyColors val="0"/>
        <c:ser>
          <c:idx val="0"/>
          <c:order val="0"/>
          <c:tx>
            <c:strRef>
              <c:f>'2E5FSUA0'!$E$23</c:f>
              <c:strCache>
                <c:ptCount val="1"/>
                <c:pt idx="0">
                  <c:v>Production</c:v>
                </c:pt>
              </c:strCache>
            </c:strRef>
          </c:tx>
          <c:spPr>
            <a:ln w="19050" cap="rnd">
              <a:solidFill>
                <a:schemeClr val="accent3"/>
              </a:solidFill>
              <a:round/>
            </a:ln>
            <a:effectLst/>
          </c:spPr>
          <c:marker>
            <c:symbol val="circle"/>
            <c:size val="5"/>
            <c:spPr>
              <a:solidFill>
                <a:schemeClr val="bg1"/>
              </a:solidFill>
              <a:ln w="9525">
                <a:solidFill>
                  <a:schemeClr val="accent3"/>
                </a:solidFill>
              </a:ln>
              <a:effectLst/>
            </c:spPr>
          </c:marker>
          <c:cat>
            <c:strRef>
              <c:f>'2E5FSUA0'!$D$24:$D$41</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'2E5FSUA0'!$E$24:$E$41</c:f>
              <c:numCache>
                <c:formatCode>0</c:formatCode>
                <c:ptCount val="18"/>
                <c:pt idx="0">
                  <c:v>4511</c:v>
                </c:pt>
                <c:pt idx="1">
                  <c:v>4525</c:v>
                </c:pt>
                <c:pt idx="2">
                  <c:v>4319</c:v>
                </c:pt>
                <c:pt idx="3">
                  <c:v>4616</c:v>
                </c:pt>
                <c:pt idx="4">
                  <c:v>5413</c:v>
                </c:pt>
                <c:pt idx="5">
                  <c:v>5253</c:v>
                </c:pt>
                <c:pt idx="6">
                  <c:v>6082</c:v>
                </c:pt>
                <c:pt idx="7">
                  <c:v>6737</c:v>
                </c:pt>
                <c:pt idx="8">
                  <c:v>6928</c:v>
                </c:pt>
                <c:pt idx="9">
                  <c:v>7034</c:v>
                </c:pt>
                <c:pt idx="10">
                  <c:v>6377</c:v>
                </c:pt>
                <c:pt idx="11">
                  <c:v>6971</c:v>
                </c:pt>
                <c:pt idx="12">
                  <c:v>7407</c:v>
                </c:pt>
                <c:pt idx="13">
                  <c:v>7377</c:v>
                </c:pt>
                <c:pt idx="14">
                  <c:v>7771</c:v>
                </c:pt>
                <c:pt idx="15">
                  <c:v>7519</c:v>
                </c:pt>
                <c:pt idx="16">
                  <c:v>7219</c:v>
                </c:pt>
                <c:pt idx="17">
                  <c:v>7915</c:v>
                </c:pt>
              </c:numCache>
            </c:numRef>
          </c:val>
          <c:smooth val="0"/>
          <c:extLst xmlns:c16r2="http://schemas.microsoft.com/office/drawing/2015/06/chart">
            <c:ext xmlns:c16="http://schemas.microsoft.com/office/drawing/2014/chart" uri="{C3380CC4-5D6E-409C-BE32-E72D297353CC}">
              <c16:uniqueId val="{00000000-04C7-44DA-8227-950F8C7F8C35}"/>
            </c:ext>
          </c:extLst>
        </c:ser>
        <c:ser>
          <c:idx val="1"/>
          <c:order val="1"/>
          <c:tx>
            <c:strRef>
              <c:f>'2E5FSUA0'!$F$23</c:f>
              <c:strCache>
                <c:ptCount val="1"/>
                <c:pt idx="0">
                  <c:v>Imports</c:v>
                </c:pt>
              </c:strCache>
            </c:strRef>
          </c:tx>
          <c:spPr>
            <a:ln w="22225" cap="rnd">
              <a:solidFill>
                <a:schemeClr val="accent2"/>
              </a:solidFill>
              <a:round/>
            </a:ln>
            <a:effectLst/>
          </c:spPr>
          <c:marker>
            <c:symbol val="circle"/>
            <c:size val="5"/>
            <c:spPr>
              <a:solidFill>
                <a:schemeClr val="bg1"/>
              </a:solidFill>
              <a:ln w="9525">
                <a:solidFill>
                  <a:schemeClr val="accent2">
                    <a:lumMod val="75000"/>
                  </a:schemeClr>
                </a:solidFill>
              </a:ln>
              <a:effectLst/>
            </c:spPr>
          </c:marker>
          <c:cat>
            <c:strRef>
              <c:f>'2E5FSUA0'!$D$24:$D$41</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'2E5FSUA0'!$F$24:$F$41</c:f>
              <c:numCache>
                <c:formatCode>0</c:formatCode>
                <c:ptCount val="18"/>
                <c:pt idx="0">
                  <c:v>446</c:v>
                </c:pt>
                <c:pt idx="1">
                  <c:v>172</c:v>
                </c:pt>
                <c:pt idx="2">
                  <c:v>278</c:v>
                </c:pt>
                <c:pt idx="3">
                  <c:v>100</c:v>
                </c:pt>
                <c:pt idx="4">
                  <c:v>23</c:v>
                </c:pt>
                <c:pt idx="5">
                  <c:v>71</c:v>
                </c:pt>
                <c:pt idx="6">
                  <c:v>307</c:v>
                </c:pt>
                <c:pt idx="7">
                  <c:v>152</c:v>
                </c:pt>
                <c:pt idx="8">
                  <c:v>23</c:v>
                </c:pt>
                <c:pt idx="9">
                  <c:v>303</c:v>
                </c:pt>
                <c:pt idx="10">
                  <c:v>88</c:v>
                </c:pt>
                <c:pt idx="11">
                  <c:v>66</c:v>
                </c:pt>
                <c:pt idx="12">
                  <c:v>137</c:v>
                </c:pt>
                <c:pt idx="13">
                  <c:v>342</c:v>
                </c:pt>
                <c:pt idx="14">
                  <c:v>575</c:v>
                </c:pt>
                <c:pt idx="15">
                  <c:v>712</c:v>
                </c:pt>
                <c:pt idx="16">
                  <c:v>806</c:v>
                </c:pt>
                <c:pt idx="17">
                  <c:v>475</c:v>
                </c:pt>
              </c:numCache>
            </c:numRef>
          </c:val>
          <c:smooth val="0"/>
          <c:extLst xmlns:c16r2="http://schemas.microsoft.com/office/drawing/2015/06/chart">
            <c:ext xmlns:c16="http://schemas.microsoft.com/office/drawing/2014/chart" uri="{C3380CC4-5D6E-409C-BE32-E72D297353CC}">
              <c16:uniqueId val="{00000001-04C7-44DA-8227-950F8C7F8C35}"/>
            </c:ext>
          </c:extLst>
        </c:ser>
        <c:ser>
          <c:idx val="2"/>
          <c:order val="2"/>
          <c:tx>
            <c:strRef>
              <c:f>'2E5FSUA0'!$G$23</c:f>
              <c:strCache>
                <c:ptCount val="1"/>
                <c:pt idx="0">
                  <c:v>Feeds</c:v>
                </c:pt>
              </c:strCache>
            </c:strRef>
          </c:tx>
          <c:spPr>
            <a:ln w="22225" cap="rnd">
              <a:solidFill>
                <a:srgbClr val="FFFF00"/>
              </a:solidFill>
              <a:round/>
            </a:ln>
            <a:effectLst/>
          </c:spPr>
          <c:marker>
            <c:symbol val="circle"/>
            <c:size val="5"/>
            <c:spPr>
              <a:solidFill>
                <a:schemeClr val="bg1"/>
              </a:solidFill>
              <a:ln w="9525">
                <a:solidFill>
                  <a:srgbClr val="FFFF00"/>
                </a:solidFill>
              </a:ln>
              <a:effectLst/>
            </c:spPr>
          </c:marker>
          <c:cat>
            <c:strRef>
              <c:f>'2E5FSUA0'!$D$24:$D$41</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'2E5FSUA0'!$G$24:$G$41</c:f>
              <c:numCache>
                <c:formatCode>0</c:formatCode>
                <c:ptCount val="18"/>
                <c:pt idx="0">
                  <c:v>2932</c:v>
                </c:pt>
                <c:pt idx="1">
                  <c:v>2941</c:v>
                </c:pt>
                <c:pt idx="2">
                  <c:v>2807</c:v>
                </c:pt>
                <c:pt idx="3">
                  <c:v>3000</c:v>
                </c:pt>
                <c:pt idx="4">
                  <c:v>3518</c:v>
                </c:pt>
                <c:pt idx="5">
                  <c:v>3414</c:v>
                </c:pt>
                <c:pt idx="6">
                  <c:v>3953</c:v>
                </c:pt>
                <c:pt idx="7">
                  <c:v>4379</c:v>
                </c:pt>
                <c:pt idx="8">
                  <c:v>4503</c:v>
                </c:pt>
                <c:pt idx="9">
                  <c:v>4572</c:v>
                </c:pt>
                <c:pt idx="10">
                  <c:v>4145</c:v>
                </c:pt>
                <c:pt idx="11">
                  <c:v>4531</c:v>
                </c:pt>
                <c:pt idx="12">
                  <c:v>4815</c:v>
                </c:pt>
                <c:pt idx="13">
                  <c:v>4795</c:v>
                </c:pt>
                <c:pt idx="14">
                  <c:v>5051</c:v>
                </c:pt>
                <c:pt idx="15">
                  <c:v>4887</c:v>
                </c:pt>
                <c:pt idx="16">
                  <c:v>4692</c:v>
                </c:pt>
                <c:pt idx="17">
                  <c:v>5145</c:v>
                </c:pt>
              </c:numCache>
            </c:numRef>
          </c:val>
          <c:smooth val="0"/>
          <c:extLst xmlns:c16r2="http://schemas.microsoft.com/office/drawing/2015/06/chart">
            <c:ext xmlns:c16="http://schemas.microsoft.com/office/drawing/2014/chart" uri="{C3380CC4-5D6E-409C-BE32-E72D297353CC}">
              <c16:uniqueId val="{00000002-04C7-44DA-8227-950F8C7F8C35}"/>
            </c:ext>
          </c:extLst>
        </c:ser>
        <c:dLbls>
          <c:showLegendKey val="0"/>
          <c:showVal val="0"/>
          <c:showCatName val="0"/>
          <c:showSerName val="0"/>
          <c:showPercent val="0"/>
          <c:showBubbleSize val="0"/>
        </c:dLbls>
        <c:marker val="1"/>
        <c:smooth val="0"/>
        <c:axId val="125965440"/>
        <c:axId val="125967744"/>
      </c:lineChart>
      <c:catAx>
        <c:axId val="125965440"/>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r>
                  <a:rPr lang="en-PH" sz="1200" b="0" dirty="0">
                    <a:solidFill>
                      <a:sysClr val="windowText" lastClr="000000"/>
                    </a:solidFill>
                    <a:latin typeface="Century Gothic" panose="020B0502020202020204" pitchFamily="34" charset="0"/>
                    <a:cs typeface="Arial" panose="020B0604020202020204" pitchFamily="34" charset="0"/>
                  </a:rPr>
                  <a:t>Year</a:t>
                </a:r>
              </a:p>
            </c:rich>
          </c:tx>
          <c:layout>
            <c:manualLayout>
              <c:xMode val="edge"/>
              <c:yMode val="edge"/>
              <c:x val="0.49827729211208371"/>
              <c:y val="0.91383519870210927"/>
            </c:manualLayout>
          </c:layout>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endParaRPr lang="en-US"/>
          </a:p>
        </c:txPr>
        <c:crossAx val="125967744"/>
        <c:crosses val="autoZero"/>
        <c:auto val="1"/>
        <c:lblAlgn val="ctr"/>
        <c:lblOffset val="100"/>
        <c:noMultiLvlLbl val="0"/>
      </c:catAx>
      <c:valAx>
        <c:axId val="125967744"/>
        <c:scaling>
          <c:orientation val="minMax"/>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r>
                  <a:rPr lang="en-PH" sz="1200" b="0">
                    <a:solidFill>
                      <a:sysClr val="windowText" lastClr="000000"/>
                    </a:solidFill>
                    <a:latin typeface="Century Gothic" panose="020B0502020202020204" pitchFamily="34" charset="0"/>
                    <a:cs typeface="Arial" panose="020B0604020202020204" pitchFamily="34" charset="0"/>
                  </a:rPr>
                  <a:t>Volume ('000 metric tons)</a:t>
                </a:r>
              </a:p>
            </c:rich>
          </c:tx>
          <c:layout>
            <c:manualLayout>
              <c:xMode val="edge"/>
              <c:yMode val="edge"/>
              <c:x val="3.2598111214148913E-2"/>
              <c:y val="0.25433741505291368"/>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endParaRPr lang="en-US"/>
          </a:p>
        </c:txPr>
        <c:crossAx val="125965440"/>
        <c:crosses val="autoZero"/>
        <c:crossBetween val="between"/>
      </c:valAx>
      <c:spPr>
        <a:noFill/>
        <a:ln>
          <a:solidFill>
            <a:schemeClr val="tx1"/>
          </a:solidFill>
        </a:ln>
        <a:effectLst/>
      </c:spPr>
    </c:plotArea>
    <c:legend>
      <c:legendPos val="b"/>
      <c:layout>
        <c:manualLayout>
          <c:xMode val="edge"/>
          <c:yMode val="edge"/>
          <c:x val="0.13958549669731038"/>
          <c:y val="5.5317061580498421E-2"/>
          <c:w val="0.68430609437539947"/>
          <c:h val="9.3775013444826374E-2"/>
        </c:manualLayout>
      </c:layout>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Sheet1!$C$2</c:f>
              <c:strCache>
                <c:ptCount val="1"/>
                <c:pt idx="0">
                  <c:v>Yellow corn production 1</c:v>
                </c:pt>
              </c:strCache>
            </c:strRef>
          </c:tx>
          <c:spPr>
            <a:solidFill>
              <a:schemeClr val="accent1"/>
            </a:solidFill>
            <a:ln>
              <a:noFill/>
            </a:ln>
            <a:effectLst/>
          </c:spPr>
          <c:cat>
            <c:numRef>
              <c:f>Sheet1!$B$3:$B$34</c:f>
              <c:numCache>
                <c:formatCode>General</c:formatCode>
                <c:ptCount val="32"/>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numCache>
            </c:numRef>
          </c:cat>
          <c:val>
            <c:numRef>
              <c:f>Sheet1!$C$3:$C$34</c:f>
              <c:numCache>
                <c:formatCode>_(* #,##0_);_(* \(#,##0\);_(* "-"??_);_(@_)</c:formatCode>
                <c:ptCount val="32"/>
                <c:pt idx="0">
                  <c:v>1513.4090000000001</c:v>
                </c:pt>
                <c:pt idx="1">
                  <c:v>1569.0730000000001</c:v>
                </c:pt>
                <c:pt idx="2">
                  <c:v>1599.2819999999999</c:v>
                </c:pt>
                <c:pt idx="3">
                  <c:v>1888.3340000000001</c:v>
                </c:pt>
                <c:pt idx="4">
                  <c:v>1749.335</c:v>
                </c:pt>
                <c:pt idx="5">
                  <c:v>1919.2650000000001</c:v>
                </c:pt>
                <c:pt idx="6">
                  <c:v>2170.9279999999999</c:v>
                </c:pt>
                <c:pt idx="7">
                  <c:v>2429.3409999999999</c:v>
                </c:pt>
                <c:pt idx="8">
                  <c:v>2266.087</c:v>
                </c:pt>
                <c:pt idx="9">
                  <c:v>2268.2449999999999</c:v>
                </c:pt>
                <c:pt idx="10">
                  <c:v>2453.2080000000001</c:v>
                </c:pt>
                <c:pt idx="11">
                  <c:v>2202.7190000000001</c:v>
                </c:pt>
                <c:pt idx="12">
                  <c:v>2760.759</c:v>
                </c:pt>
                <c:pt idx="13">
                  <c:v>2621.7660000000001</c:v>
                </c:pt>
                <c:pt idx="14">
                  <c:v>2607.3580000000002</c:v>
                </c:pt>
                <c:pt idx="15">
                  <c:v>2522.3330000000001</c:v>
                </c:pt>
                <c:pt idx="16">
                  <c:v>2562.9409999999998</c:v>
                </c:pt>
                <c:pt idx="17">
                  <c:v>3185.9560000000001</c:v>
                </c:pt>
                <c:pt idx="18">
                  <c:v>3001.5430000000001</c:v>
                </c:pt>
                <c:pt idx="19">
                  <c:v>3721.2689999999998</c:v>
                </c:pt>
                <c:pt idx="20">
                  <c:v>4209.3069999999998</c:v>
                </c:pt>
                <c:pt idx="21">
                  <c:v>4673.6580000000004</c:v>
                </c:pt>
                <c:pt idx="22">
                  <c:v>4717.5990000000002</c:v>
                </c:pt>
                <c:pt idx="23">
                  <c:v>4207.6930000000002</c:v>
                </c:pt>
                <c:pt idx="24">
                  <c:v>4820.9989999999998</c:v>
                </c:pt>
                <c:pt idx="25">
                  <c:v>5241.5198899999996</c:v>
                </c:pt>
                <c:pt idx="26">
                  <c:v>5248.2027900000003</c:v>
                </c:pt>
                <c:pt idx="27">
                  <c:v>5508.3687099999997</c:v>
                </c:pt>
                <c:pt idx="28">
                  <c:v>5384.0825700000005</c:v>
                </c:pt>
                <c:pt idx="29">
                  <c:v>5196.3090099999999</c:v>
                </c:pt>
                <c:pt idx="30">
                  <c:v>5810.7075000000004</c:v>
                </c:pt>
                <c:pt idx="31">
                  <c:v>5626.6122999999998</c:v>
                </c:pt>
              </c:numCache>
            </c:numRef>
          </c:val>
          <c:extLst xmlns:c16r2="http://schemas.microsoft.com/office/drawing/2015/06/chart">
            <c:ext xmlns:c16="http://schemas.microsoft.com/office/drawing/2014/chart" uri="{C3380CC4-5D6E-409C-BE32-E72D297353CC}">
              <c16:uniqueId val="{00000000-2A17-421C-94F0-FEF1116566EF}"/>
            </c:ext>
          </c:extLst>
        </c:ser>
        <c:ser>
          <c:idx val="1"/>
          <c:order val="1"/>
          <c:tx>
            <c:strRef>
              <c:f>Sheet1!$D$2</c:f>
              <c:strCache>
                <c:ptCount val="1"/>
                <c:pt idx="0">
                  <c:v>Yellow corn imports 2</c:v>
                </c:pt>
              </c:strCache>
            </c:strRef>
          </c:tx>
          <c:spPr>
            <a:solidFill>
              <a:schemeClr val="accent2"/>
            </a:solidFill>
            <a:ln>
              <a:noFill/>
            </a:ln>
            <a:effectLst/>
          </c:spPr>
          <c:cat>
            <c:numRef>
              <c:f>Sheet1!$B$3:$B$34</c:f>
              <c:numCache>
                <c:formatCode>General</c:formatCode>
                <c:ptCount val="32"/>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numCache>
            </c:numRef>
          </c:cat>
          <c:val>
            <c:numRef>
              <c:f>Sheet1!$D$3:$D$34</c:f>
              <c:numCache>
                <c:formatCode>_(* #,##0_);_(* \(#,##0\);_(* "-"??_);_(@_)</c:formatCode>
                <c:ptCount val="32"/>
                <c:pt idx="0">
                  <c:v>85</c:v>
                </c:pt>
                <c:pt idx="1">
                  <c:v>50</c:v>
                </c:pt>
                <c:pt idx="2">
                  <c:v>370</c:v>
                </c:pt>
                <c:pt idx="3">
                  <c:v>115</c:v>
                </c:pt>
                <c:pt idx="4">
                  <c:v>0</c:v>
                </c:pt>
                <c:pt idx="5">
                  <c:v>0</c:v>
                </c:pt>
                <c:pt idx="6">
                  <c:v>1</c:v>
                </c:pt>
                <c:pt idx="7">
                  <c:v>136</c:v>
                </c:pt>
                <c:pt idx="8">
                  <c:v>516</c:v>
                </c:pt>
                <c:pt idx="9">
                  <c:v>367</c:v>
                </c:pt>
                <c:pt idx="10">
                  <c:v>325</c:v>
                </c:pt>
                <c:pt idx="11">
                  <c:v>129</c:v>
                </c:pt>
                <c:pt idx="12">
                  <c:v>582</c:v>
                </c:pt>
                <c:pt idx="13">
                  <c:v>246</c:v>
                </c:pt>
                <c:pt idx="14">
                  <c:v>243</c:v>
                </c:pt>
                <c:pt idx="15">
                  <c:v>102</c:v>
                </c:pt>
                <c:pt idx="16">
                  <c:v>52</c:v>
                </c:pt>
                <c:pt idx="17">
                  <c:v>157</c:v>
                </c:pt>
                <c:pt idx="18">
                  <c:v>321</c:v>
                </c:pt>
                <c:pt idx="19">
                  <c:v>163</c:v>
                </c:pt>
                <c:pt idx="20">
                  <c:v>58</c:v>
                </c:pt>
                <c:pt idx="21">
                  <c:v>432</c:v>
                </c:pt>
                <c:pt idx="22">
                  <c:v>118</c:v>
                </c:pt>
                <c:pt idx="23">
                  <c:v>61</c:v>
                </c:pt>
                <c:pt idx="24">
                  <c:v>203</c:v>
                </c:pt>
                <c:pt idx="25">
                  <c:v>92</c:v>
                </c:pt>
                <c:pt idx="26">
                  <c:v>741</c:v>
                </c:pt>
                <c:pt idx="27">
                  <c:v>623</c:v>
                </c:pt>
                <c:pt idx="28">
                  <c:v>742</c:v>
                </c:pt>
                <c:pt idx="29">
                  <c:v>609</c:v>
                </c:pt>
                <c:pt idx="30">
                  <c:v>724</c:v>
                </c:pt>
                <c:pt idx="31">
                  <c:v>675</c:v>
                </c:pt>
              </c:numCache>
            </c:numRef>
          </c:val>
          <c:extLst xmlns:c16r2="http://schemas.microsoft.com/office/drawing/2015/06/chart">
            <c:ext xmlns:c16="http://schemas.microsoft.com/office/drawing/2014/chart" uri="{C3380CC4-5D6E-409C-BE32-E72D297353CC}">
              <c16:uniqueId val="{00000001-2A17-421C-94F0-FEF1116566EF}"/>
            </c:ext>
          </c:extLst>
        </c:ser>
        <c:ser>
          <c:idx val="2"/>
          <c:order val="2"/>
          <c:tx>
            <c:strRef>
              <c:f>Sheet1!$E$2</c:f>
              <c:strCache>
                <c:ptCount val="1"/>
                <c:pt idx="0">
                  <c:v>Estimated feed wheat imports 3</c:v>
                </c:pt>
              </c:strCache>
            </c:strRef>
          </c:tx>
          <c:spPr>
            <a:solidFill>
              <a:schemeClr val="accent3"/>
            </a:solidFill>
            <a:ln>
              <a:noFill/>
            </a:ln>
            <a:effectLst/>
          </c:spPr>
          <c:cat>
            <c:numRef>
              <c:f>Sheet1!$B$3:$B$34</c:f>
              <c:numCache>
                <c:formatCode>General</c:formatCode>
                <c:ptCount val="32"/>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numCache>
            </c:numRef>
          </c:cat>
          <c:val>
            <c:numRef>
              <c:f>Sheet1!$E$3:$E$34</c:f>
              <c:numCache>
                <c:formatCode>_(* #,##0_);_(* \(#,##0\);_(* "-"??_);_(@_)</c:formatCode>
                <c:ptCount val="32"/>
                <c:pt idx="0">
                  <c:v>390.59999999999997</c:v>
                </c:pt>
                <c:pt idx="1">
                  <c:v>414.75</c:v>
                </c:pt>
                <c:pt idx="2">
                  <c:v>462.7</c:v>
                </c:pt>
                <c:pt idx="3">
                  <c:v>520.79999999999995</c:v>
                </c:pt>
                <c:pt idx="4">
                  <c:v>606.9</c:v>
                </c:pt>
                <c:pt idx="5">
                  <c:v>697.55</c:v>
                </c:pt>
                <c:pt idx="6">
                  <c:v>791.34999999999991</c:v>
                </c:pt>
                <c:pt idx="7">
                  <c:v>721.34999999999991</c:v>
                </c:pt>
                <c:pt idx="8">
                  <c:v>693</c:v>
                </c:pt>
                <c:pt idx="9">
                  <c:v>761.59999999999991</c:v>
                </c:pt>
                <c:pt idx="10">
                  <c:v>685.65</c:v>
                </c:pt>
                <c:pt idx="11">
                  <c:v>814.8</c:v>
                </c:pt>
                <c:pt idx="12">
                  <c:v>1043.7</c:v>
                </c:pt>
                <c:pt idx="13">
                  <c:v>1067.5</c:v>
                </c:pt>
                <c:pt idx="14">
                  <c:v>1022.6999999999999</c:v>
                </c:pt>
                <c:pt idx="15">
                  <c:v>1130.5</c:v>
                </c:pt>
                <c:pt idx="16">
                  <c:v>1041.25</c:v>
                </c:pt>
                <c:pt idx="17">
                  <c:v>907.55</c:v>
                </c:pt>
                <c:pt idx="18">
                  <c:v>1037.05</c:v>
                </c:pt>
                <c:pt idx="19">
                  <c:v>965.3</c:v>
                </c:pt>
                <c:pt idx="20">
                  <c:v>794.15</c:v>
                </c:pt>
                <c:pt idx="21">
                  <c:v>1122.0999999999999</c:v>
                </c:pt>
                <c:pt idx="22">
                  <c:v>1118.9499999999998</c:v>
                </c:pt>
                <c:pt idx="23">
                  <c:v>1128.3999999999999</c:v>
                </c:pt>
                <c:pt idx="24">
                  <c:v>1407.6999999999998</c:v>
                </c:pt>
                <c:pt idx="25">
                  <c:v>1267</c:v>
                </c:pt>
                <c:pt idx="26">
                  <c:v>1216.5999999999999</c:v>
                </c:pt>
                <c:pt idx="27">
                  <c:v>1149.8109999999999</c:v>
                </c:pt>
                <c:pt idx="28">
                  <c:v>1879.6479999999999</c:v>
                </c:pt>
                <c:pt idx="29">
                  <c:v>2208.19</c:v>
                </c:pt>
                <c:pt idx="30">
                  <c:v>2229.6210000000001</c:v>
                </c:pt>
                <c:pt idx="31">
                  <c:v>2641.1</c:v>
                </c:pt>
              </c:numCache>
            </c:numRef>
          </c:val>
          <c:extLst xmlns:c16r2="http://schemas.microsoft.com/office/drawing/2015/06/chart">
            <c:ext xmlns:c16="http://schemas.microsoft.com/office/drawing/2014/chart" uri="{C3380CC4-5D6E-409C-BE32-E72D297353CC}">
              <c16:uniqueId val="{00000002-2A17-421C-94F0-FEF1116566EF}"/>
            </c:ext>
          </c:extLst>
        </c:ser>
        <c:dLbls>
          <c:showLegendKey val="0"/>
          <c:showVal val="0"/>
          <c:showCatName val="0"/>
          <c:showSerName val="0"/>
          <c:showPercent val="0"/>
          <c:showBubbleSize val="0"/>
        </c:dLbls>
        <c:axId val="125772928"/>
        <c:axId val="125774848"/>
      </c:areaChart>
      <c:catAx>
        <c:axId val="125772928"/>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PH"/>
                  <a:t>Year</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774848"/>
        <c:crosses val="autoZero"/>
        <c:auto val="1"/>
        <c:lblAlgn val="ctr"/>
        <c:lblOffset val="100"/>
        <c:noMultiLvlLbl val="0"/>
      </c:catAx>
      <c:valAx>
        <c:axId val="125774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PH"/>
                  <a:t>Volume</a:t>
                </a:r>
              </a:p>
              <a:p>
                <a:pPr>
                  <a:defRPr sz="1330" b="0" i="0" u="none" strike="noStrike" kern="1200" baseline="0">
                    <a:solidFill>
                      <a:schemeClr val="tx1">
                        <a:lumMod val="65000"/>
                        <a:lumOff val="35000"/>
                      </a:schemeClr>
                    </a:solidFill>
                    <a:latin typeface="+mn-lt"/>
                    <a:ea typeface="+mn-ea"/>
                    <a:cs typeface="+mn-cs"/>
                  </a:defRPr>
                </a:pPr>
                <a:r>
                  <a:rPr lang="en-PH"/>
                  <a:t>(thousand mt)</a:t>
                </a:r>
              </a:p>
            </c:rich>
          </c:tx>
          <c:overlay val="0"/>
          <c:spPr>
            <a:noFill/>
            <a:ln>
              <a:noFill/>
            </a:ln>
            <a:effectLst/>
          </c:sp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7729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5">
                  <a:lumMod val="75000"/>
                </a:schemeClr>
              </a:solidFill>
              <a:ln w="19050">
                <a:noFill/>
              </a:ln>
              <a:effectLst/>
            </c:spPr>
            <c:extLst xmlns:c16r2="http://schemas.microsoft.com/office/drawing/2015/06/chart">
              <c:ext xmlns:c16="http://schemas.microsoft.com/office/drawing/2014/chart" uri="{C3380CC4-5D6E-409C-BE32-E72D297353CC}">
                <c16:uniqueId val="{00000001-C71F-44CF-A1D6-23DFA929001E}"/>
              </c:ext>
            </c:extLst>
          </c:dPt>
          <c:dPt>
            <c:idx val="1"/>
            <c:bubble3D val="0"/>
            <c:spPr>
              <a:solidFill>
                <a:schemeClr val="accent6">
                  <a:lumMod val="60000"/>
                  <a:lumOff val="40000"/>
                </a:schemeClr>
              </a:solidFill>
              <a:ln w="19050">
                <a:noFill/>
              </a:ln>
              <a:effectLst/>
            </c:spPr>
            <c:extLst xmlns:c16r2="http://schemas.microsoft.com/office/drawing/2015/06/chart">
              <c:ext xmlns:c16="http://schemas.microsoft.com/office/drawing/2014/chart" uri="{C3380CC4-5D6E-409C-BE32-E72D297353CC}">
                <c16:uniqueId val="{00000003-C71F-44CF-A1D6-23DFA929001E}"/>
              </c:ext>
            </c:extLst>
          </c:dPt>
          <c:dPt>
            <c:idx val="2"/>
            <c:bubble3D val="0"/>
            <c:spPr>
              <a:solidFill>
                <a:schemeClr val="accent2">
                  <a:lumMod val="75000"/>
                </a:schemeClr>
              </a:solidFill>
              <a:ln w="19050">
                <a:noFill/>
              </a:ln>
              <a:effectLst/>
            </c:spPr>
            <c:extLst xmlns:c16r2="http://schemas.microsoft.com/office/drawing/2015/06/chart">
              <c:ext xmlns:c16="http://schemas.microsoft.com/office/drawing/2014/chart" uri="{C3380CC4-5D6E-409C-BE32-E72D297353CC}">
                <c16:uniqueId val="{00000005-C71F-44CF-A1D6-23DFA929001E}"/>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C71F-44CF-A1D6-23DFA929001E}"/>
              </c:ext>
            </c:extLst>
          </c:dPt>
          <c:dPt>
            <c:idx val="4"/>
            <c:bubble3D val="0"/>
            <c:spPr>
              <a:solidFill>
                <a:srgbClr val="CE7962"/>
              </a:solidFill>
              <a:ln w="19050">
                <a:noFill/>
              </a:ln>
              <a:effectLst/>
            </c:spPr>
            <c:extLst xmlns:c16r2="http://schemas.microsoft.com/office/drawing/2015/06/chart">
              <c:ext xmlns:c16="http://schemas.microsoft.com/office/drawing/2014/chart" uri="{C3380CC4-5D6E-409C-BE32-E72D297353CC}">
                <c16:uniqueId val="{00000009-C71F-44CF-A1D6-23DFA929001E}"/>
              </c:ext>
            </c:extLst>
          </c:dPt>
          <c:dPt>
            <c:idx val="5"/>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B-C71F-44CF-A1D6-23DFA929001E}"/>
              </c:ext>
            </c:extLst>
          </c:dPt>
          <c:dPt>
            <c:idx val="6"/>
            <c:bubble3D val="0"/>
            <c:spPr>
              <a:solidFill>
                <a:srgbClr val="7030A0"/>
              </a:solidFill>
              <a:ln w="19050">
                <a:noFill/>
              </a:ln>
              <a:effectLst/>
            </c:spPr>
            <c:extLst xmlns:c16r2="http://schemas.microsoft.com/office/drawing/2015/06/chart">
              <c:ext xmlns:c16="http://schemas.microsoft.com/office/drawing/2014/chart" uri="{C3380CC4-5D6E-409C-BE32-E72D297353CC}">
                <c16:uniqueId val="{0000000D-C71F-44CF-A1D6-23DFA929001E}"/>
              </c:ext>
            </c:extLst>
          </c:dPt>
          <c:dPt>
            <c:idx val="7"/>
            <c:bubble3D val="0"/>
            <c:spPr>
              <a:solidFill>
                <a:schemeClr val="accent2">
                  <a:lumMod val="60000"/>
                </a:schemeClr>
              </a:solidFill>
              <a:ln w="19050">
                <a:noFill/>
              </a:ln>
              <a:effectLst/>
            </c:spPr>
            <c:extLst xmlns:c16r2="http://schemas.microsoft.com/office/drawing/2015/06/chart">
              <c:ext xmlns:c16="http://schemas.microsoft.com/office/drawing/2014/chart" uri="{C3380CC4-5D6E-409C-BE32-E72D297353CC}">
                <c16:uniqueId val="{0000000F-C71F-44CF-A1D6-23DFA929001E}"/>
              </c:ext>
            </c:extLst>
          </c:dPt>
          <c:dLbls>
            <c:dLbl>
              <c:idx val="0"/>
              <c:layout>
                <c:manualLayout>
                  <c:x val="2.8371828521434821E-2"/>
                  <c:y val="1.685294546515019E-2"/>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71F-44CF-A1D6-23DFA929001E}"/>
                </c:ext>
              </c:extLst>
            </c:dLbl>
            <c:dLbl>
              <c:idx val="1"/>
              <c:layout>
                <c:manualLayout>
                  <c:x val="5.2265310586176728E-2"/>
                  <c:y val="-8.958552055993009E-2"/>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71F-44CF-A1D6-23DFA929001E}"/>
                </c:ext>
              </c:extLst>
            </c:dLbl>
            <c:dLbl>
              <c:idx val="2"/>
              <c:layout>
                <c:manualLayout>
                  <c:x val="-6.742443132108486E-2"/>
                  <c:y val="-8.9105059784193558E-2"/>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C71F-44CF-A1D6-23DFA929001E}"/>
                </c:ext>
              </c:extLst>
            </c:dLbl>
            <c:dLbl>
              <c:idx val="3"/>
              <c:layout>
                <c:manualLayout>
                  <c:x val="-2.3776137357830272E-2"/>
                  <c:y val="4.8385097696121322E-3"/>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C71F-44CF-A1D6-23DFA929001E}"/>
                </c:ext>
              </c:extLst>
            </c:dLbl>
            <c:dLbl>
              <c:idx val="4"/>
              <c:layout>
                <c:manualLayout>
                  <c:x val="-0.13177744969378827"/>
                  <c:y val="1.0639399241761447E-2"/>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C71F-44CF-A1D6-23DFA929001E}"/>
                </c:ext>
              </c:extLst>
            </c:dLbl>
            <c:dLbl>
              <c:idx val="5"/>
              <c:layout>
                <c:manualLayout>
                  <c:x val="-0.10850765529308837"/>
                  <c:y val="5.0251166520851563E-2"/>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C71F-44CF-A1D6-23DFA929001E}"/>
                </c:ext>
              </c:extLst>
            </c:dLbl>
            <c:dLbl>
              <c:idx val="7"/>
              <c:layout>
                <c:manualLayout>
                  <c:x val="0.11554735345581803"/>
                  <c:y val="-3.1119130941965587E-2"/>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C71F-44CF-A1D6-23DFA929001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endParaRPr lang="en-US"/>
              </a:p>
            </c:txPr>
            <c:showLegendKey val="0"/>
            <c:showVal val="1"/>
            <c:showCatName val="1"/>
            <c:showSerName val="0"/>
            <c:showPercent val="0"/>
            <c:showBubbleSize val="0"/>
            <c:showLeaderLines val="1"/>
            <c:leaderLines>
              <c:spPr>
                <a:ln w="9525" cap="flat" cmpd="sng" algn="ctr">
                  <a:solidFill>
                    <a:schemeClr val="tx1"/>
                  </a:solidFill>
                  <a:round/>
                </a:ln>
                <a:effectLst/>
              </c:spPr>
            </c:leaderLines>
            <c:extLst xmlns:c16r2="http://schemas.microsoft.com/office/drawing/2015/06/chart">
              <c:ext xmlns:c15="http://schemas.microsoft.com/office/drawing/2012/chart" uri="{CE6537A1-D6FC-4f65-9D91-7224C49458BB}"/>
            </c:extLst>
          </c:dLbls>
          <c:cat>
            <c:strRef>
              <c:f>'Corn trade'!$J$35:$J$42</c:f>
              <c:strCache>
                <c:ptCount val="8"/>
                <c:pt idx="0">
                  <c:v>Indonesia</c:v>
                </c:pt>
                <c:pt idx="1">
                  <c:v>Thailand</c:v>
                </c:pt>
                <c:pt idx="2">
                  <c:v>United States of America</c:v>
                </c:pt>
                <c:pt idx="3">
                  <c:v>Argentina</c:v>
                </c:pt>
                <c:pt idx="4">
                  <c:v>Vietnam</c:v>
                </c:pt>
                <c:pt idx="5">
                  <c:v>India</c:v>
                </c:pt>
                <c:pt idx="6">
                  <c:v>Myanmar</c:v>
                </c:pt>
                <c:pt idx="7">
                  <c:v>Others</c:v>
                </c:pt>
              </c:strCache>
            </c:strRef>
          </c:cat>
          <c:val>
            <c:numRef>
              <c:f>'Corn trade'!$K$35:$K$42</c:f>
              <c:numCache>
                <c:formatCode>General</c:formatCode>
                <c:ptCount val="8"/>
                <c:pt idx="0">
                  <c:v>0.25</c:v>
                </c:pt>
                <c:pt idx="1">
                  <c:v>0.23</c:v>
                </c:pt>
                <c:pt idx="2">
                  <c:v>0.21</c:v>
                </c:pt>
                <c:pt idx="3">
                  <c:v>0.11</c:v>
                </c:pt>
                <c:pt idx="4">
                  <c:v>8.8999999999999996E-2</c:v>
                </c:pt>
                <c:pt idx="5">
                  <c:v>8.8999999999999996E-2</c:v>
                </c:pt>
                <c:pt idx="6">
                  <c:v>1.7999999999999999E-2</c:v>
                </c:pt>
                <c:pt idx="7">
                  <c:v>4.0000000000000001E-3</c:v>
                </c:pt>
              </c:numCache>
            </c:numRef>
          </c:val>
          <c:extLst xmlns:c16r2="http://schemas.microsoft.com/office/drawing/2015/06/chart">
            <c:ext xmlns:c16="http://schemas.microsoft.com/office/drawing/2014/chart" uri="{C3380CC4-5D6E-409C-BE32-E72D297353CC}">
              <c16:uniqueId val="{00000010-C71F-44CF-A1D6-23DFA929001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Sheet2!$A$23</c:f>
              <c:strCache>
                <c:ptCount val="1"/>
              </c:strCache>
            </c:strRef>
          </c:tx>
          <c:spPr>
            <a:solidFill>
              <a:schemeClr val="accent1"/>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Sheet2!$B$23:$F$23</c:f>
              <c:numCache>
                <c:formatCode>General</c:formatCode>
                <c:ptCount val="5"/>
              </c:numCache>
            </c:numRef>
          </c:val>
          <c:extLst xmlns:c16r2="http://schemas.microsoft.com/office/drawing/2015/06/chart">
            <c:ext xmlns:c16="http://schemas.microsoft.com/office/drawing/2014/chart" uri="{C3380CC4-5D6E-409C-BE32-E72D297353CC}">
              <c16:uniqueId val="{00000000-E14D-4D87-B98E-0D3B6F5803D1}"/>
            </c:ext>
          </c:extLst>
        </c:ser>
        <c:ser>
          <c:idx val="1"/>
          <c:order val="1"/>
          <c:tx>
            <c:strRef>
              <c:f>Sheet2!$A$12</c:f>
              <c:strCache>
                <c:ptCount val="1"/>
                <c:pt idx="0">
                  <c:v>Australia</c:v>
                </c:pt>
              </c:strCache>
            </c:strRef>
          </c:tx>
          <c:spPr>
            <a:solidFill>
              <a:schemeClr val="accent2"/>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Sheet2!$B$12:$F$12</c:f>
              <c:numCache>
                <c:formatCode>_(* #,##0_);_(* \(#,##0\);_(* "-"??_);_(@_)</c:formatCode>
                <c:ptCount val="5"/>
                <c:pt idx="0">
                  <c:v>373892</c:v>
                </c:pt>
                <c:pt idx="1">
                  <c:v>455368</c:v>
                </c:pt>
                <c:pt idx="2">
                  <c:v>709655</c:v>
                </c:pt>
                <c:pt idx="3">
                  <c:v>1639604</c:v>
                </c:pt>
                <c:pt idx="4">
                  <c:v>1194860</c:v>
                </c:pt>
              </c:numCache>
            </c:numRef>
          </c:val>
          <c:extLst xmlns:c16r2="http://schemas.microsoft.com/office/drawing/2015/06/chart">
            <c:ext xmlns:c16="http://schemas.microsoft.com/office/drawing/2014/chart" uri="{C3380CC4-5D6E-409C-BE32-E72D297353CC}">
              <c16:uniqueId val="{00000001-E14D-4D87-B98E-0D3B6F5803D1}"/>
            </c:ext>
          </c:extLst>
        </c:ser>
        <c:ser>
          <c:idx val="2"/>
          <c:order val="2"/>
          <c:tx>
            <c:strRef>
              <c:f>Sheet2!$A$13</c:f>
              <c:strCache>
                <c:ptCount val="1"/>
                <c:pt idx="0">
                  <c:v>Bulgaria</c:v>
                </c:pt>
              </c:strCache>
            </c:strRef>
          </c:tx>
          <c:spPr>
            <a:solidFill>
              <a:schemeClr val="accent3"/>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Sheet2!$B$13:$F$13</c:f>
              <c:numCache>
                <c:formatCode>General</c:formatCode>
                <c:ptCount val="5"/>
                <c:pt idx="2" formatCode="_(* #,##0_);_(* \(#,##0\);_(* &quot;-&quot;??_);_(@_)">
                  <c:v>852400</c:v>
                </c:pt>
                <c:pt idx="3" formatCode="_(* #,##0_);_(* \(#,##0\);_(* &quot;-&quot;??_);_(@_)">
                  <c:v>210392</c:v>
                </c:pt>
                <c:pt idx="4" formatCode="_(* #,##0_);_(* \(#,##0\);_(* &quot;-&quot;??_);_(@_)">
                  <c:v>325265</c:v>
                </c:pt>
              </c:numCache>
            </c:numRef>
          </c:val>
          <c:extLst xmlns:c16r2="http://schemas.microsoft.com/office/drawing/2015/06/chart">
            <c:ext xmlns:c16="http://schemas.microsoft.com/office/drawing/2014/chart" uri="{C3380CC4-5D6E-409C-BE32-E72D297353CC}">
              <c16:uniqueId val="{00000002-E14D-4D87-B98E-0D3B6F5803D1}"/>
            </c:ext>
          </c:extLst>
        </c:ser>
        <c:ser>
          <c:idx val="3"/>
          <c:order val="3"/>
          <c:tx>
            <c:strRef>
              <c:f>Sheet2!$A$14</c:f>
              <c:strCache>
                <c:ptCount val="1"/>
                <c:pt idx="0">
                  <c:v>EU</c:v>
                </c:pt>
              </c:strCache>
            </c:strRef>
          </c:tx>
          <c:spPr>
            <a:solidFill>
              <a:schemeClr val="accent4"/>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Sheet2!$B$14:$F$14</c:f>
              <c:numCache>
                <c:formatCode>_(* #,##0_);_(* \(#,##0\);_(* "-"??_);_(@_)</c:formatCode>
                <c:ptCount val="5"/>
                <c:pt idx="0">
                  <c:v>154631</c:v>
                </c:pt>
                <c:pt idx="1">
                  <c:v>414745</c:v>
                </c:pt>
                <c:pt idx="2">
                  <c:v>16500</c:v>
                </c:pt>
                <c:pt idx="4">
                  <c:v>235000</c:v>
                </c:pt>
              </c:numCache>
            </c:numRef>
          </c:val>
          <c:extLst xmlns:c16r2="http://schemas.microsoft.com/office/drawing/2015/06/chart">
            <c:ext xmlns:c16="http://schemas.microsoft.com/office/drawing/2014/chart" uri="{C3380CC4-5D6E-409C-BE32-E72D297353CC}">
              <c16:uniqueId val="{00000003-E14D-4D87-B98E-0D3B6F5803D1}"/>
            </c:ext>
          </c:extLst>
        </c:ser>
        <c:ser>
          <c:idx val="4"/>
          <c:order val="4"/>
          <c:tx>
            <c:strRef>
              <c:f>Sheet2!$A$15</c:f>
              <c:strCache>
                <c:ptCount val="1"/>
                <c:pt idx="0">
                  <c:v>Black Sea</c:v>
                </c:pt>
              </c:strCache>
            </c:strRef>
          </c:tx>
          <c:spPr>
            <a:solidFill>
              <a:schemeClr val="accent5"/>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Sheet2!$B$15:$F$15</c:f>
              <c:numCache>
                <c:formatCode>_(* #,##0_);_(* \(#,##0\);_(* "-"??_);_(@_)</c:formatCode>
                <c:ptCount val="5"/>
                <c:pt idx="0">
                  <c:v>421584</c:v>
                </c:pt>
                <c:pt idx="1">
                  <c:v>186378</c:v>
                </c:pt>
                <c:pt idx="2">
                  <c:v>52500</c:v>
                </c:pt>
                <c:pt idx="3">
                  <c:v>167125</c:v>
                </c:pt>
                <c:pt idx="4">
                  <c:v>194500</c:v>
                </c:pt>
              </c:numCache>
            </c:numRef>
          </c:val>
          <c:extLst xmlns:c16r2="http://schemas.microsoft.com/office/drawing/2015/06/chart">
            <c:ext xmlns:c16="http://schemas.microsoft.com/office/drawing/2014/chart" uri="{C3380CC4-5D6E-409C-BE32-E72D297353CC}">
              <c16:uniqueId val="{00000004-E14D-4D87-B98E-0D3B6F5803D1}"/>
            </c:ext>
          </c:extLst>
        </c:ser>
        <c:ser>
          <c:idx val="5"/>
          <c:order val="5"/>
          <c:tx>
            <c:strRef>
              <c:f>Sheet2!$A$16</c:f>
              <c:strCache>
                <c:ptCount val="1"/>
                <c:pt idx="0">
                  <c:v>Rest of the world</c:v>
                </c:pt>
              </c:strCache>
            </c:strRef>
          </c:tx>
          <c:spPr>
            <a:solidFill>
              <a:schemeClr val="accent6"/>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Sheet2!$B$16:$F$16</c:f>
              <c:numCache>
                <c:formatCode>General</c:formatCode>
                <c:ptCount val="5"/>
                <c:pt idx="2" formatCode="_(* #,##0_);_(* \(#,##0\);_(* &quot;-&quot;??_);_(@_)">
                  <c:v>70100</c:v>
                </c:pt>
                <c:pt idx="3" formatCode="_(* #,##0_);_(* \(#,##0\);_(* &quot;-&quot;??_);_(@_)">
                  <c:v>54000</c:v>
                </c:pt>
                <c:pt idx="4" formatCode="_(* #,##0_);_(* \(#,##0\);_(* &quot;-&quot;??_);_(@_)">
                  <c:v>177530</c:v>
                </c:pt>
              </c:numCache>
            </c:numRef>
          </c:val>
          <c:extLst xmlns:c16r2="http://schemas.microsoft.com/office/drawing/2015/06/chart">
            <c:ext xmlns:c16="http://schemas.microsoft.com/office/drawing/2014/chart" uri="{C3380CC4-5D6E-409C-BE32-E72D297353CC}">
              <c16:uniqueId val="{00000005-E14D-4D87-B98E-0D3B6F5803D1}"/>
            </c:ext>
          </c:extLst>
        </c:ser>
        <c:ser>
          <c:idx val="6"/>
          <c:order val="6"/>
          <c:tx>
            <c:strRef>
              <c:f>Sheet2!$A$17</c:f>
              <c:strCache>
                <c:ptCount val="1"/>
                <c:pt idx="0">
                  <c:v>Russia</c:v>
                </c:pt>
              </c:strCache>
            </c:strRef>
          </c:tx>
          <c:spPr>
            <a:solidFill>
              <a:schemeClr val="accent1">
                <a:lumMod val="60000"/>
              </a:schemeClr>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Sheet2!$B$17:$F$17</c:f>
              <c:numCache>
                <c:formatCode>General</c:formatCode>
                <c:ptCount val="5"/>
                <c:pt idx="0" formatCode="_(* #,##0_);_(* \(#,##0\);_(* &quot;-&quot;??_);_(@_)">
                  <c:v>40395</c:v>
                </c:pt>
                <c:pt idx="4" formatCode="_(* #,##0_);_(* \(#,##0\);_(* &quot;-&quot;??_);_(@_)">
                  <c:v>104000</c:v>
                </c:pt>
              </c:numCache>
            </c:numRef>
          </c:val>
          <c:extLst xmlns:c16r2="http://schemas.microsoft.com/office/drawing/2015/06/chart">
            <c:ext xmlns:c16="http://schemas.microsoft.com/office/drawing/2014/chart" uri="{C3380CC4-5D6E-409C-BE32-E72D297353CC}">
              <c16:uniqueId val="{00000006-E14D-4D87-B98E-0D3B6F5803D1}"/>
            </c:ext>
          </c:extLst>
        </c:ser>
        <c:ser>
          <c:idx val="7"/>
          <c:order val="7"/>
          <c:tx>
            <c:strRef>
              <c:f>Sheet2!$A$18</c:f>
              <c:strCache>
                <c:ptCount val="1"/>
                <c:pt idx="0">
                  <c:v>United States</c:v>
                </c:pt>
              </c:strCache>
            </c:strRef>
          </c:tx>
          <c:spPr>
            <a:solidFill>
              <a:schemeClr val="accent2">
                <a:lumMod val="60000"/>
              </a:schemeClr>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Sheet2!$B$18:$F$18</c:f>
              <c:numCache>
                <c:formatCode>_(* #,##0_);_(* \(#,##0\);_(* "-"??_);_(@_)</c:formatCode>
                <c:ptCount val="5"/>
                <c:pt idx="0">
                  <c:v>63969</c:v>
                </c:pt>
                <c:pt idx="1">
                  <c:v>201068</c:v>
                </c:pt>
              </c:numCache>
            </c:numRef>
          </c:val>
          <c:extLst xmlns:c16r2="http://schemas.microsoft.com/office/drawing/2015/06/chart">
            <c:ext xmlns:c16="http://schemas.microsoft.com/office/drawing/2014/chart" uri="{C3380CC4-5D6E-409C-BE32-E72D297353CC}">
              <c16:uniqueId val="{00000007-E14D-4D87-B98E-0D3B6F5803D1}"/>
            </c:ext>
          </c:extLst>
        </c:ser>
        <c:ser>
          <c:idx val="8"/>
          <c:order val="8"/>
          <c:tx>
            <c:strRef>
              <c:f>Sheet2!$A$19</c:f>
              <c:strCache>
                <c:ptCount val="1"/>
                <c:pt idx="0">
                  <c:v>India</c:v>
                </c:pt>
              </c:strCache>
            </c:strRef>
          </c:tx>
          <c:spPr>
            <a:solidFill>
              <a:schemeClr val="accent3">
                <a:lumMod val="60000"/>
              </a:schemeClr>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Sheet2!$B$19:$F$19</c:f>
              <c:numCache>
                <c:formatCode>_(* #,##0_);_(* \(#,##0\);_(* "-"??_);_(@_)</c:formatCode>
                <c:ptCount val="5"/>
                <c:pt idx="0">
                  <c:v>50340</c:v>
                </c:pt>
                <c:pt idx="1">
                  <c:v>165570</c:v>
                </c:pt>
              </c:numCache>
            </c:numRef>
          </c:val>
          <c:extLst xmlns:c16r2="http://schemas.microsoft.com/office/drawing/2015/06/chart">
            <c:ext xmlns:c16="http://schemas.microsoft.com/office/drawing/2014/chart" uri="{C3380CC4-5D6E-409C-BE32-E72D297353CC}">
              <c16:uniqueId val="{00000008-E14D-4D87-B98E-0D3B6F5803D1}"/>
            </c:ext>
          </c:extLst>
        </c:ser>
        <c:ser>
          <c:idx val="9"/>
          <c:order val="9"/>
          <c:tx>
            <c:strRef>
              <c:f>Sheet2!$A$20</c:f>
              <c:strCache>
                <c:ptCount val="1"/>
                <c:pt idx="0">
                  <c:v>Brazil</c:v>
                </c:pt>
              </c:strCache>
            </c:strRef>
          </c:tx>
          <c:spPr>
            <a:solidFill>
              <a:schemeClr val="accent4">
                <a:lumMod val="60000"/>
              </a:schemeClr>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Sheet2!$B$20:$F$20</c:f>
              <c:numCache>
                <c:formatCode>_(* #,##0_);_(* \(#,##0\);_(* "-"??_);_(@_)</c:formatCode>
                <c:ptCount val="5"/>
                <c:pt idx="0">
                  <c:v>45000</c:v>
                </c:pt>
                <c:pt idx="1">
                  <c:v>413519</c:v>
                </c:pt>
                <c:pt idx="2">
                  <c:v>260665</c:v>
                </c:pt>
                <c:pt idx="3">
                  <c:v>40000</c:v>
                </c:pt>
              </c:numCache>
            </c:numRef>
          </c:val>
          <c:extLst xmlns:c16r2="http://schemas.microsoft.com/office/drawing/2015/06/chart">
            <c:ext xmlns:c16="http://schemas.microsoft.com/office/drawing/2014/chart" uri="{C3380CC4-5D6E-409C-BE32-E72D297353CC}">
              <c16:uniqueId val="{00000009-E14D-4D87-B98E-0D3B6F5803D1}"/>
            </c:ext>
          </c:extLst>
        </c:ser>
        <c:ser>
          <c:idx val="10"/>
          <c:order val="10"/>
          <c:tx>
            <c:strRef>
              <c:f>Sheet2!$A$21</c:f>
              <c:strCache>
                <c:ptCount val="1"/>
                <c:pt idx="0">
                  <c:v>Canada</c:v>
                </c:pt>
              </c:strCache>
            </c:strRef>
          </c:tx>
          <c:spPr>
            <a:solidFill>
              <a:schemeClr val="accent5">
                <a:lumMod val="60000"/>
              </a:schemeClr>
            </a:solidFill>
            <a:ln>
              <a:noFill/>
            </a:ln>
            <a:effectLst/>
          </c:spPr>
          <c:invertIfNegative val="0"/>
          <c:cat>
            <c:numRef>
              <c:f>Sheet2!$B$11:$F$11</c:f>
              <c:numCache>
                <c:formatCode>General</c:formatCode>
                <c:ptCount val="5"/>
                <c:pt idx="0">
                  <c:v>2014</c:v>
                </c:pt>
                <c:pt idx="1">
                  <c:v>2015</c:v>
                </c:pt>
                <c:pt idx="2">
                  <c:v>2016</c:v>
                </c:pt>
                <c:pt idx="3">
                  <c:v>2017</c:v>
                </c:pt>
                <c:pt idx="4">
                  <c:v>2018</c:v>
                </c:pt>
              </c:numCache>
            </c:numRef>
          </c:cat>
          <c:val>
            <c:numRef>
              <c:f>Sheet2!$B$21:$F$21</c:f>
              <c:numCache>
                <c:formatCode>_(* #,##0_);_(* \(#,##0\);_(* "-"??_);_(@_)</c:formatCode>
                <c:ptCount val="5"/>
                <c:pt idx="1">
                  <c:v>43000</c:v>
                </c:pt>
                <c:pt idx="3">
                  <c:v>55000</c:v>
                </c:pt>
              </c:numCache>
            </c:numRef>
          </c:val>
          <c:extLst xmlns:c16r2="http://schemas.microsoft.com/office/drawing/2015/06/chart">
            <c:ext xmlns:c16="http://schemas.microsoft.com/office/drawing/2014/chart" uri="{C3380CC4-5D6E-409C-BE32-E72D297353CC}">
              <c16:uniqueId val="{0000000A-E14D-4D87-B98E-0D3B6F5803D1}"/>
            </c:ext>
          </c:extLst>
        </c:ser>
        <c:dLbls>
          <c:showLegendKey val="0"/>
          <c:showVal val="0"/>
          <c:showCatName val="0"/>
          <c:showSerName val="0"/>
          <c:showPercent val="0"/>
          <c:showBubbleSize val="0"/>
        </c:dLbls>
        <c:gapWidth val="100"/>
        <c:overlap val="100"/>
        <c:axId val="184089600"/>
        <c:axId val="127476480"/>
      </c:barChart>
      <c:catAx>
        <c:axId val="18408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7476480"/>
        <c:crosses val="autoZero"/>
        <c:auto val="1"/>
        <c:lblAlgn val="ctr"/>
        <c:lblOffset val="100"/>
        <c:noMultiLvlLbl val="0"/>
      </c:catAx>
      <c:valAx>
        <c:axId val="127476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PH" sz="1200"/>
                  <a:t>in metric tons</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84089600"/>
        <c:crosses val="autoZero"/>
        <c:crossBetween val="between"/>
      </c:valAx>
      <c:spPr>
        <a:noFill/>
        <a:ln>
          <a:noFill/>
        </a:ln>
        <a:effectLst/>
      </c:spPr>
    </c:plotArea>
    <c:legend>
      <c:legendPos val="r"/>
      <c:legendEntry>
        <c:idx val="10"/>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'feedwheat 2018'!$A$8</c:f>
              <c:strCache>
                <c:ptCount val="1"/>
                <c:pt idx="0">
                  <c:v>2014</c:v>
                </c:pt>
              </c:strCache>
            </c:strRef>
          </c:tx>
          <c:spPr>
            <a:ln>
              <a:solidFill>
                <a:schemeClr val="accent6">
                  <a:lumMod val="75000"/>
                </a:schemeClr>
              </a:solidFill>
            </a:ln>
            <a:effectLst/>
          </c:spPr>
          <c:marker>
            <c:symbol val="none"/>
          </c:marker>
          <c:cat>
            <c:strRef>
              <c:f>'feedwheat 2018'!$B$7:$M$7</c:f>
              <c:strCache>
                <c:ptCount val="12"/>
                <c:pt idx="0">
                  <c:v>Jan.</c:v>
                </c:pt>
                <c:pt idx="1">
                  <c:v>February</c:v>
                </c:pt>
                <c:pt idx="2">
                  <c:v>March</c:v>
                </c:pt>
                <c:pt idx="3">
                  <c:v>April</c:v>
                </c:pt>
                <c:pt idx="4">
                  <c:v>May</c:v>
                </c:pt>
                <c:pt idx="5">
                  <c:v>June</c:v>
                </c:pt>
                <c:pt idx="6">
                  <c:v>July</c:v>
                </c:pt>
                <c:pt idx="7">
                  <c:v>August</c:v>
                </c:pt>
                <c:pt idx="8">
                  <c:v>Sept.</c:v>
                </c:pt>
                <c:pt idx="9">
                  <c:v>Oct.</c:v>
                </c:pt>
                <c:pt idx="10">
                  <c:v>Nov.</c:v>
                </c:pt>
                <c:pt idx="11">
                  <c:v>Dec.</c:v>
                </c:pt>
              </c:strCache>
            </c:strRef>
          </c:cat>
          <c:val>
            <c:numRef>
              <c:f>'feedwheat 2018'!$B$8:$M$8</c:f>
              <c:numCache>
                <c:formatCode>#,##0</c:formatCode>
                <c:ptCount val="12"/>
                <c:pt idx="0">
                  <c:v>12000</c:v>
                </c:pt>
                <c:pt idx="1">
                  <c:v>66000</c:v>
                </c:pt>
                <c:pt idx="2">
                  <c:v>9000</c:v>
                </c:pt>
                <c:pt idx="3">
                  <c:v>34000</c:v>
                </c:pt>
                <c:pt idx="4">
                  <c:v>55000</c:v>
                </c:pt>
                <c:pt idx="5">
                  <c:v>52340</c:v>
                </c:pt>
                <c:pt idx="6">
                  <c:v>34409</c:v>
                </c:pt>
                <c:pt idx="7">
                  <c:v>149000</c:v>
                </c:pt>
                <c:pt idx="8">
                  <c:v>241770</c:v>
                </c:pt>
                <c:pt idx="9">
                  <c:v>97953</c:v>
                </c:pt>
                <c:pt idx="10">
                  <c:v>253283</c:v>
                </c:pt>
                <c:pt idx="11">
                  <c:v>145056</c:v>
                </c:pt>
              </c:numCache>
            </c:numRef>
          </c:val>
          <c:smooth val="0"/>
          <c:extLst xmlns:c16r2="http://schemas.microsoft.com/office/drawing/2015/06/chart">
            <c:ext xmlns:c16="http://schemas.microsoft.com/office/drawing/2014/chart" uri="{C3380CC4-5D6E-409C-BE32-E72D297353CC}">
              <c16:uniqueId val="{00000000-0D69-4D6F-AA98-C40866FB3E7F}"/>
            </c:ext>
          </c:extLst>
        </c:ser>
        <c:ser>
          <c:idx val="1"/>
          <c:order val="1"/>
          <c:tx>
            <c:strRef>
              <c:f>'feedwheat 2018'!$A$9</c:f>
              <c:strCache>
                <c:ptCount val="1"/>
                <c:pt idx="0">
                  <c:v>2015</c:v>
                </c:pt>
              </c:strCache>
            </c:strRef>
          </c:tx>
          <c:spPr>
            <a:ln>
              <a:solidFill>
                <a:srgbClr val="7030A0"/>
              </a:solidFill>
            </a:ln>
            <a:effectLst/>
          </c:spPr>
          <c:marker>
            <c:symbol val="none"/>
          </c:marker>
          <c:cat>
            <c:strRef>
              <c:f>'feedwheat 2018'!$B$7:$M$7</c:f>
              <c:strCache>
                <c:ptCount val="12"/>
                <c:pt idx="0">
                  <c:v>Jan.</c:v>
                </c:pt>
                <c:pt idx="1">
                  <c:v>February</c:v>
                </c:pt>
                <c:pt idx="2">
                  <c:v>March</c:v>
                </c:pt>
                <c:pt idx="3">
                  <c:v>April</c:v>
                </c:pt>
                <c:pt idx="4">
                  <c:v>May</c:v>
                </c:pt>
                <c:pt idx="5">
                  <c:v>June</c:v>
                </c:pt>
                <c:pt idx="6">
                  <c:v>July</c:v>
                </c:pt>
                <c:pt idx="7">
                  <c:v>August</c:v>
                </c:pt>
                <c:pt idx="8">
                  <c:v>Sept.</c:v>
                </c:pt>
                <c:pt idx="9">
                  <c:v>Oct.</c:v>
                </c:pt>
                <c:pt idx="10">
                  <c:v>Nov.</c:v>
                </c:pt>
                <c:pt idx="11">
                  <c:v>Dec.</c:v>
                </c:pt>
              </c:strCache>
            </c:strRef>
          </c:cat>
          <c:val>
            <c:numRef>
              <c:f>'feedwheat 2018'!$B$9:$M$9</c:f>
              <c:numCache>
                <c:formatCode>#,##0</c:formatCode>
                <c:ptCount val="12"/>
                <c:pt idx="0">
                  <c:v>43750</c:v>
                </c:pt>
                <c:pt idx="1">
                  <c:v>250664</c:v>
                </c:pt>
                <c:pt idx="2">
                  <c:v>225809</c:v>
                </c:pt>
                <c:pt idx="3">
                  <c:v>189549</c:v>
                </c:pt>
                <c:pt idx="4">
                  <c:v>103363</c:v>
                </c:pt>
                <c:pt idx="5">
                  <c:v>169002</c:v>
                </c:pt>
                <c:pt idx="6">
                  <c:v>147012</c:v>
                </c:pt>
                <c:pt idx="7">
                  <c:v>78451</c:v>
                </c:pt>
                <c:pt idx="8">
                  <c:v>190100</c:v>
                </c:pt>
                <c:pt idx="9">
                  <c:v>70482</c:v>
                </c:pt>
                <c:pt idx="10">
                  <c:v>278569</c:v>
                </c:pt>
                <c:pt idx="11">
                  <c:v>132897</c:v>
                </c:pt>
              </c:numCache>
            </c:numRef>
          </c:val>
          <c:smooth val="0"/>
          <c:extLst xmlns:c16r2="http://schemas.microsoft.com/office/drawing/2015/06/chart">
            <c:ext xmlns:c16="http://schemas.microsoft.com/office/drawing/2014/chart" uri="{C3380CC4-5D6E-409C-BE32-E72D297353CC}">
              <c16:uniqueId val="{00000001-0D69-4D6F-AA98-C40866FB3E7F}"/>
            </c:ext>
          </c:extLst>
        </c:ser>
        <c:ser>
          <c:idx val="2"/>
          <c:order val="2"/>
          <c:tx>
            <c:strRef>
              <c:f>'feedwheat 2018'!$A$10</c:f>
              <c:strCache>
                <c:ptCount val="1"/>
                <c:pt idx="0">
                  <c:v>2016</c:v>
                </c:pt>
              </c:strCache>
            </c:strRef>
          </c:tx>
          <c:spPr>
            <a:ln>
              <a:solidFill>
                <a:srgbClr val="FF0000"/>
              </a:solidFill>
            </a:ln>
            <a:effectLst/>
          </c:spPr>
          <c:marker>
            <c:symbol val="none"/>
          </c:marker>
          <c:cat>
            <c:strRef>
              <c:f>'feedwheat 2018'!$B$7:$M$7</c:f>
              <c:strCache>
                <c:ptCount val="12"/>
                <c:pt idx="0">
                  <c:v>Jan.</c:v>
                </c:pt>
                <c:pt idx="1">
                  <c:v>February</c:v>
                </c:pt>
                <c:pt idx="2">
                  <c:v>March</c:v>
                </c:pt>
                <c:pt idx="3">
                  <c:v>April</c:v>
                </c:pt>
                <c:pt idx="4">
                  <c:v>May</c:v>
                </c:pt>
                <c:pt idx="5">
                  <c:v>June</c:v>
                </c:pt>
                <c:pt idx="6">
                  <c:v>July</c:v>
                </c:pt>
                <c:pt idx="7">
                  <c:v>August</c:v>
                </c:pt>
                <c:pt idx="8">
                  <c:v>Sept.</c:v>
                </c:pt>
                <c:pt idx="9">
                  <c:v>Oct.</c:v>
                </c:pt>
                <c:pt idx="10">
                  <c:v>Nov.</c:v>
                </c:pt>
                <c:pt idx="11">
                  <c:v>Dec.</c:v>
                </c:pt>
              </c:strCache>
            </c:strRef>
          </c:cat>
          <c:val>
            <c:numRef>
              <c:f>'feedwheat 2018'!$B$10:$M$10</c:f>
              <c:numCache>
                <c:formatCode>#,##0</c:formatCode>
                <c:ptCount val="12"/>
                <c:pt idx="0">
                  <c:v>72270</c:v>
                </c:pt>
                <c:pt idx="1">
                  <c:v>170698</c:v>
                </c:pt>
                <c:pt idx="2">
                  <c:v>73735</c:v>
                </c:pt>
                <c:pt idx="3">
                  <c:v>290367</c:v>
                </c:pt>
                <c:pt idx="4">
                  <c:v>293019</c:v>
                </c:pt>
                <c:pt idx="5">
                  <c:v>214580</c:v>
                </c:pt>
                <c:pt idx="6">
                  <c:v>176222</c:v>
                </c:pt>
                <c:pt idx="7">
                  <c:v>160870</c:v>
                </c:pt>
                <c:pt idx="8">
                  <c:v>152000</c:v>
                </c:pt>
                <c:pt idx="9">
                  <c:v>190077</c:v>
                </c:pt>
                <c:pt idx="10">
                  <c:v>229552</c:v>
                </c:pt>
                <c:pt idx="11">
                  <c:v>184800</c:v>
                </c:pt>
              </c:numCache>
            </c:numRef>
          </c:val>
          <c:smooth val="0"/>
          <c:extLst xmlns:c16r2="http://schemas.microsoft.com/office/drawing/2015/06/chart">
            <c:ext xmlns:c16="http://schemas.microsoft.com/office/drawing/2014/chart" uri="{C3380CC4-5D6E-409C-BE32-E72D297353CC}">
              <c16:uniqueId val="{00000002-0D69-4D6F-AA98-C40866FB3E7F}"/>
            </c:ext>
          </c:extLst>
        </c:ser>
        <c:ser>
          <c:idx val="3"/>
          <c:order val="3"/>
          <c:tx>
            <c:strRef>
              <c:f>'feedwheat 2018'!$A$11</c:f>
              <c:strCache>
                <c:ptCount val="1"/>
                <c:pt idx="0">
                  <c:v>2017</c:v>
                </c:pt>
              </c:strCache>
            </c:strRef>
          </c:tx>
          <c:spPr>
            <a:effectLst/>
          </c:spPr>
          <c:marker>
            <c:symbol val="none"/>
          </c:marker>
          <c:cat>
            <c:strRef>
              <c:f>'feedwheat 2018'!$B$7:$M$7</c:f>
              <c:strCache>
                <c:ptCount val="12"/>
                <c:pt idx="0">
                  <c:v>Jan.</c:v>
                </c:pt>
                <c:pt idx="1">
                  <c:v>February</c:v>
                </c:pt>
                <c:pt idx="2">
                  <c:v>March</c:v>
                </c:pt>
                <c:pt idx="3">
                  <c:v>April</c:v>
                </c:pt>
                <c:pt idx="4">
                  <c:v>May</c:v>
                </c:pt>
                <c:pt idx="5">
                  <c:v>June</c:v>
                </c:pt>
                <c:pt idx="6">
                  <c:v>July</c:v>
                </c:pt>
                <c:pt idx="7">
                  <c:v>August</c:v>
                </c:pt>
                <c:pt idx="8">
                  <c:v>Sept.</c:v>
                </c:pt>
                <c:pt idx="9">
                  <c:v>Oct.</c:v>
                </c:pt>
                <c:pt idx="10">
                  <c:v>Nov.</c:v>
                </c:pt>
                <c:pt idx="11">
                  <c:v>Dec.</c:v>
                </c:pt>
              </c:strCache>
            </c:strRef>
          </c:cat>
          <c:val>
            <c:numRef>
              <c:f>'feedwheat 2018'!$B$11:$M$11</c:f>
              <c:numCache>
                <c:formatCode>#,##0</c:formatCode>
                <c:ptCount val="12"/>
                <c:pt idx="0">
                  <c:v>273952</c:v>
                </c:pt>
                <c:pt idx="1">
                  <c:v>106810</c:v>
                </c:pt>
                <c:pt idx="2">
                  <c:v>260059</c:v>
                </c:pt>
                <c:pt idx="3">
                  <c:v>241734</c:v>
                </c:pt>
                <c:pt idx="4">
                  <c:v>477634</c:v>
                </c:pt>
                <c:pt idx="5">
                  <c:v>108047</c:v>
                </c:pt>
                <c:pt idx="6">
                  <c:v>253490</c:v>
                </c:pt>
                <c:pt idx="7">
                  <c:v>151908</c:v>
                </c:pt>
                <c:pt idx="8">
                  <c:v>155596</c:v>
                </c:pt>
                <c:pt idx="9">
                  <c:v>334125</c:v>
                </c:pt>
                <c:pt idx="10">
                  <c:v>54000</c:v>
                </c:pt>
                <c:pt idx="11">
                  <c:v>54000</c:v>
                </c:pt>
              </c:numCache>
            </c:numRef>
          </c:val>
          <c:smooth val="0"/>
          <c:extLst xmlns:c16r2="http://schemas.microsoft.com/office/drawing/2015/06/chart">
            <c:ext xmlns:c16="http://schemas.microsoft.com/office/drawing/2014/chart" uri="{C3380CC4-5D6E-409C-BE32-E72D297353CC}">
              <c16:uniqueId val="{00000003-0D69-4D6F-AA98-C40866FB3E7F}"/>
            </c:ext>
          </c:extLst>
        </c:ser>
        <c:ser>
          <c:idx val="4"/>
          <c:order val="4"/>
          <c:tx>
            <c:strRef>
              <c:f>'feedwheat 2018'!$A$12</c:f>
              <c:strCache>
                <c:ptCount val="1"/>
                <c:pt idx="0">
                  <c:v>2018</c:v>
                </c:pt>
              </c:strCache>
            </c:strRef>
          </c:tx>
          <c:spPr>
            <a:ln>
              <a:solidFill>
                <a:schemeClr val="accent1">
                  <a:lumMod val="50000"/>
                </a:schemeClr>
              </a:solidFill>
            </a:ln>
            <a:effectLst/>
          </c:spPr>
          <c:marker>
            <c:symbol val="none"/>
          </c:marker>
          <c:cat>
            <c:strRef>
              <c:f>'feedwheat 2018'!$B$7:$M$7</c:f>
              <c:strCache>
                <c:ptCount val="12"/>
                <c:pt idx="0">
                  <c:v>Jan.</c:v>
                </c:pt>
                <c:pt idx="1">
                  <c:v>February</c:v>
                </c:pt>
                <c:pt idx="2">
                  <c:v>March</c:v>
                </c:pt>
                <c:pt idx="3">
                  <c:v>April</c:v>
                </c:pt>
                <c:pt idx="4">
                  <c:v>May</c:v>
                </c:pt>
                <c:pt idx="5">
                  <c:v>June</c:v>
                </c:pt>
                <c:pt idx="6">
                  <c:v>July</c:v>
                </c:pt>
                <c:pt idx="7">
                  <c:v>August</c:v>
                </c:pt>
                <c:pt idx="8">
                  <c:v>Sept.</c:v>
                </c:pt>
                <c:pt idx="9">
                  <c:v>Oct.</c:v>
                </c:pt>
                <c:pt idx="10">
                  <c:v>Nov.</c:v>
                </c:pt>
                <c:pt idx="11">
                  <c:v>Dec.</c:v>
                </c:pt>
              </c:strCache>
            </c:strRef>
          </c:cat>
          <c:val>
            <c:numRef>
              <c:f>'feedwheat 2018'!$B$12:$M$12</c:f>
              <c:numCache>
                <c:formatCode>#,##0</c:formatCode>
                <c:ptCount val="12"/>
                <c:pt idx="0">
                  <c:v>174000</c:v>
                </c:pt>
                <c:pt idx="1">
                  <c:v>259295</c:v>
                </c:pt>
                <c:pt idx="2">
                  <c:v>205000</c:v>
                </c:pt>
                <c:pt idx="3">
                  <c:v>251000</c:v>
                </c:pt>
                <c:pt idx="4">
                  <c:v>279000</c:v>
                </c:pt>
                <c:pt idx="5">
                  <c:v>251130</c:v>
                </c:pt>
                <c:pt idx="6">
                  <c:v>302530</c:v>
                </c:pt>
                <c:pt idx="7">
                  <c:v>241200</c:v>
                </c:pt>
                <c:pt idx="8">
                  <c:v>268000</c:v>
                </c:pt>
              </c:numCache>
            </c:numRef>
          </c:val>
          <c:smooth val="0"/>
          <c:extLst xmlns:c16r2="http://schemas.microsoft.com/office/drawing/2015/06/chart">
            <c:ext xmlns:c16="http://schemas.microsoft.com/office/drawing/2014/chart" uri="{C3380CC4-5D6E-409C-BE32-E72D297353CC}">
              <c16:uniqueId val="{00000004-0D69-4D6F-AA98-C40866FB3E7F}"/>
            </c:ext>
          </c:extLst>
        </c:ser>
        <c:dLbls>
          <c:showLegendKey val="0"/>
          <c:showVal val="0"/>
          <c:showCatName val="0"/>
          <c:showSerName val="0"/>
          <c:showPercent val="0"/>
          <c:showBubbleSize val="0"/>
        </c:dLbls>
        <c:marker val="1"/>
        <c:smooth val="0"/>
        <c:axId val="191637376"/>
        <c:axId val="191643648"/>
      </c:lineChart>
      <c:catAx>
        <c:axId val="191637376"/>
        <c:scaling>
          <c:orientation val="minMax"/>
        </c:scaling>
        <c:delete val="0"/>
        <c:axPos val="b"/>
        <c:title>
          <c:tx>
            <c:rich>
              <a:bodyPr/>
              <a:lstStyle/>
              <a:p>
                <a:pPr>
                  <a:defRPr sz="1200" b="0">
                    <a:latin typeface="Century Gothic" panose="020B0502020202020204" pitchFamily="34" charset="0"/>
                    <a:cs typeface="Arial" panose="020B0604020202020204" pitchFamily="34" charset="0"/>
                  </a:defRPr>
                </a:pPr>
                <a:r>
                  <a:rPr lang="en-PH" sz="1200" b="0">
                    <a:latin typeface="Century Gothic" panose="020B0502020202020204" pitchFamily="34" charset="0"/>
                    <a:cs typeface="Arial" panose="020B0604020202020204" pitchFamily="34" charset="0"/>
                  </a:rPr>
                  <a:t>Month</a:t>
                </a:r>
              </a:p>
            </c:rich>
          </c:tx>
          <c:overlay val="0"/>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endParaRPr lang="en-US"/>
          </a:p>
        </c:txPr>
        <c:crossAx val="191643648"/>
        <c:crossesAt val="0"/>
        <c:auto val="1"/>
        <c:lblAlgn val="ctr"/>
        <c:lblOffset val="100"/>
        <c:noMultiLvlLbl val="0"/>
      </c:catAx>
      <c:valAx>
        <c:axId val="191643648"/>
        <c:scaling>
          <c:orientation val="minMax"/>
        </c:scaling>
        <c:delete val="0"/>
        <c:axPos val="l"/>
        <c:majorGridlines>
          <c:spPr>
            <a:ln w="9525" cap="flat" cmpd="sng" algn="ctr">
              <a:solidFill>
                <a:schemeClr val="bg1">
                  <a:lumMod val="75000"/>
                </a:schemeClr>
              </a:solidFill>
              <a:prstDash val="dash"/>
              <a:round/>
            </a:ln>
            <a:effectLst/>
          </c:spPr>
        </c:majorGridlines>
        <c:title>
          <c:tx>
            <c:rich>
              <a:bodyPr/>
              <a:lstStyle/>
              <a:p>
                <a:pPr>
                  <a:defRPr sz="1200">
                    <a:latin typeface="Century Gothic" panose="020B0502020202020204" pitchFamily="34" charset="0"/>
                  </a:defRPr>
                </a:pPr>
                <a:r>
                  <a:rPr lang="en-PH" sz="1200" b="0">
                    <a:latin typeface="Century Gothic" panose="020B0502020202020204" pitchFamily="34" charset="0"/>
                    <a:cs typeface="Arial" panose="020B0604020202020204" pitchFamily="34" charset="0"/>
                  </a:rPr>
                  <a:t>Volume (metric tons)</a:t>
                </a:r>
              </a:p>
            </c:rich>
          </c:tx>
          <c:layout>
            <c:manualLayout>
              <c:xMode val="edge"/>
              <c:yMode val="edge"/>
              <c:x val="1.7897091722595078E-2"/>
              <c:y val="0.21182329673579539"/>
            </c:manualLayout>
          </c:layout>
          <c:overlay val="0"/>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endParaRPr lang="en-US"/>
          </a:p>
        </c:txPr>
        <c:crossAx val="191637376"/>
        <c:crosses val="autoZero"/>
        <c:crossBetween val="between"/>
      </c:valAx>
      <c:spPr>
        <a:noFill/>
        <a:ln>
          <a:solidFill>
            <a:schemeClr val="tx1"/>
          </a:solidFill>
        </a:ln>
        <a:effectLst/>
      </c:spPr>
    </c:plotArea>
    <c:legend>
      <c:legendPos val="b"/>
      <c:layout>
        <c:manualLayout>
          <c:xMode val="edge"/>
          <c:yMode val="edge"/>
          <c:x val="0.21651006711409396"/>
          <c:y val="0.88779298362352577"/>
          <c:w val="0.56697986577181203"/>
          <c:h val="6.3380725296661861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12700" cap="flat" cmpd="sng" algn="ctr">
      <a:solidFill>
        <a:schemeClr val="tx1"/>
      </a:solidFill>
      <a:round/>
    </a:ln>
    <a:effectLst/>
  </c:spPr>
  <c:txPr>
    <a:bodyPr/>
    <a:lstStyle/>
    <a:p>
      <a:pPr>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0.60877</cdr:x>
      <cdr:y>0.05141</cdr:y>
    </cdr:from>
    <cdr:to>
      <cdr:x>0.61035</cdr:x>
      <cdr:y>0.87918</cdr:y>
    </cdr:to>
    <cdr:sp macro="" textlink="">
      <cdr:nvSpPr>
        <cdr:cNvPr id="2051" name="Line 3"/>
        <cdr:cNvSpPr>
          <a:spLocks xmlns:a="http://schemas.openxmlformats.org/drawingml/2006/main" noChangeShapeType="1"/>
        </cdr:cNvSpPr>
      </cdr:nvSpPr>
      <cdr:spPr bwMode="auto">
        <a:xfrm xmlns:a="http://schemas.openxmlformats.org/drawingml/2006/main" flipH="1" flipV="1">
          <a:off x="3486825" y="180953"/>
          <a:ext cx="9050" cy="2913589"/>
        </a:xfrm>
        <a:prstGeom xmlns:a="http://schemas.openxmlformats.org/drawingml/2006/main" prst="line">
          <a:avLst/>
        </a:prstGeom>
        <a:noFill xmlns:a="http://schemas.openxmlformats.org/drawingml/2006/main"/>
        <a:ln xmlns:a="http://schemas.openxmlformats.org/drawingml/2006/main" w="19050">
          <a:solidFill>
            <a:srgbClr xmlns:mc="http://schemas.openxmlformats.org/markup-compatibility/2006" xmlns:a14="http://schemas.microsoft.com/office/drawing/2010/main" val="000000" mc:Ignorable="a14" a14:legacySpreadsheetColorIndex="64"/>
          </a:solidFill>
          <a:prstDash val="sysDot"/>
          <a:round/>
          <a:headEnd/>
          <a:tailEnd/>
        </a:ln>
        <a:extLst xmlns:a="http://schemas.openxmlformats.org/drawingml/2006/main">
          <a:ext uri="{909E8E84-426E-40DD-AFC4-6F175D3DCCD1}">
            <a14:hiddenFill xmlns:a14="http://schemas.microsoft.com/office/drawing/2010/main">
              <a:noFill/>
            </a14:hiddenFill>
          </a:ext>
        </a:extLst>
      </cdr:spPr>
    </cdr:sp>
  </cdr:relSizeAnchor>
</c:userShapes>
</file>

<file path=ppt/drawings/drawing2.xml><?xml version="1.0" encoding="utf-8"?>
<c:userShapes xmlns:c="http://schemas.openxmlformats.org/drawingml/2006/chart">
  <cdr:relSizeAnchor xmlns:cdr="http://schemas.openxmlformats.org/drawingml/2006/chartDrawing">
    <cdr:from>
      <cdr:x>0.77938</cdr:x>
      <cdr:y>0.06328</cdr:y>
    </cdr:from>
    <cdr:to>
      <cdr:x>0.96063</cdr:x>
      <cdr:y>0.1987</cdr:y>
    </cdr:to>
    <cdr:sp macro="" textlink="">
      <cdr:nvSpPr>
        <cdr:cNvPr id="2" name="TextBox 1">
          <a:extLst xmlns:a="http://schemas.openxmlformats.org/drawingml/2006/main">
            <a:ext uri="{FF2B5EF4-FFF2-40B4-BE49-F238E27FC236}">
              <a16:creationId xmlns:a16="http://schemas.microsoft.com/office/drawing/2014/main" xmlns="" id="{7461CC77-7CBB-44A4-949D-35A515D90F00}"/>
            </a:ext>
          </a:extLst>
        </cdr:cNvPr>
        <cdr:cNvSpPr txBox="1"/>
      </cdr:nvSpPr>
      <cdr:spPr>
        <a:xfrm xmlns:a="http://schemas.openxmlformats.org/drawingml/2006/main">
          <a:off x="6334801" y="255062"/>
          <a:ext cx="1473200" cy="5458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PH" dirty="0">
              <a:latin typeface="Century Gothic" panose="020B0502020202020204" pitchFamily="34" charset="0"/>
              <a:cs typeface="Arial" panose="020B0604020202020204" pitchFamily="34" charset="0"/>
            </a:rPr>
            <a:t>4th </a:t>
          </a:r>
          <a:r>
            <a:rPr lang="en-PH" dirty="0" err="1">
              <a:latin typeface="Century Gothic" panose="020B0502020202020204" pitchFamily="34" charset="0"/>
              <a:cs typeface="Arial" panose="020B0604020202020204" pitchFamily="34" charset="0"/>
            </a:rPr>
            <a:t>Qtr</a:t>
          </a:r>
          <a:r>
            <a:rPr lang="en-PH" dirty="0">
              <a:latin typeface="Century Gothic" panose="020B0502020202020204" pitchFamily="34" charset="0"/>
              <a:cs typeface="Arial" panose="020B0604020202020204" pitchFamily="34" charset="0"/>
            </a:rPr>
            <a:t>:</a:t>
          </a:r>
          <a:r>
            <a:rPr lang="en-PH" baseline="0" dirty="0">
              <a:latin typeface="Century Gothic" panose="020B0502020202020204" pitchFamily="34" charset="0"/>
              <a:cs typeface="Arial" panose="020B0604020202020204" pitchFamily="34" charset="0"/>
            </a:rPr>
            <a:t> Mindanao</a:t>
          </a:r>
          <a:endParaRPr lang="en-PH" dirty="0">
            <a:latin typeface="Century Gothic" panose="020B0502020202020204" pitchFamily="34" charset="0"/>
            <a:cs typeface="Arial" panose="020B0604020202020204" pitchFamily="34" charset="0"/>
          </a:endParaRPr>
        </a:p>
      </cdr:txBody>
    </cdr:sp>
  </cdr:relSizeAnchor>
  <cdr:relSizeAnchor xmlns:cdr="http://schemas.openxmlformats.org/drawingml/2006/chartDrawing">
    <cdr:from>
      <cdr:x>0.58114</cdr:x>
      <cdr:y>0.05456</cdr:y>
    </cdr:from>
    <cdr:to>
      <cdr:x>0.76239</cdr:x>
      <cdr:y>0.18997</cdr:y>
    </cdr:to>
    <cdr:sp macro="" textlink="">
      <cdr:nvSpPr>
        <cdr:cNvPr id="3" name="TextBox 1">
          <a:extLst xmlns:a="http://schemas.openxmlformats.org/drawingml/2006/main">
            <a:ext uri="{FF2B5EF4-FFF2-40B4-BE49-F238E27FC236}">
              <a16:creationId xmlns:a16="http://schemas.microsoft.com/office/drawing/2014/main" xmlns="" id="{F6301895-8CEC-43DA-A0F5-C416FF008203}"/>
            </a:ext>
          </a:extLst>
        </cdr:cNvPr>
        <cdr:cNvSpPr txBox="1"/>
      </cdr:nvSpPr>
      <cdr:spPr>
        <a:xfrm xmlns:a="http://schemas.openxmlformats.org/drawingml/2006/main">
          <a:off x="3299049" y="184475"/>
          <a:ext cx="1028938" cy="45787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PH" b="1" dirty="0">
              <a:latin typeface="Century Gothic" panose="020B0502020202020204" pitchFamily="34" charset="0"/>
              <a:cs typeface="Arial" panose="020B0604020202020204" pitchFamily="34" charset="0"/>
            </a:rPr>
            <a:t>3rd </a:t>
          </a:r>
          <a:r>
            <a:rPr lang="en-PH" b="1" dirty="0" err="1">
              <a:latin typeface="Century Gothic" panose="020B0502020202020204" pitchFamily="34" charset="0"/>
              <a:cs typeface="Arial" panose="020B0604020202020204" pitchFamily="34" charset="0"/>
            </a:rPr>
            <a:t>Qtr</a:t>
          </a:r>
          <a:r>
            <a:rPr lang="en-PH" b="1" dirty="0">
              <a:latin typeface="Century Gothic" panose="020B0502020202020204" pitchFamily="34" charset="0"/>
              <a:cs typeface="Arial" panose="020B0604020202020204" pitchFamily="34" charset="0"/>
            </a:rPr>
            <a:t>:</a:t>
          </a:r>
          <a:r>
            <a:rPr lang="en-PH" b="1" baseline="0" dirty="0">
              <a:latin typeface="Century Gothic" panose="020B0502020202020204" pitchFamily="34" charset="0"/>
              <a:cs typeface="Arial" panose="020B0604020202020204" pitchFamily="34" charset="0"/>
            </a:rPr>
            <a:t> Luzon and Mindanao</a:t>
          </a:r>
          <a:endParaRPr lang="en-PH" b="1" dirty="0">
            <a:latin typeface="Century Gothic" panose="020B0502020202020204" pitchFamily="34" charset="0"/>
            <a:cs typeface="Arial" panose="020B0604020202020204" pitchFamily="34" charset="0"/>
          </a:endParaRPr>
        </a:p>
      </cdr:txBody>
    </cdr:sp>
  </cdr:relSizeAnchor>
  <cdr:relSizeAnchor xmlns:cdr="http://schemas.openxmlformats.org/drawingml/2006/chartDrawing">
    <cdr:from>
      <cdr:x>0.36788</cdr:x>
      <cdr:y>0.04892</cdr:y>
    </cdr:from>
    <cdr:to>
      <cdr:x>0.54913</cdr:x>
      <cdr:y>0.18433</cdr:y>
    </cdr:to>
    <cdr:sp macro="" textlink="">
      <cdr:nvSpPr>
        <cdr:cNvPr id="4" name="TextBox 1">
          <a:extLst xmlns:a="http://schemas.openxmlformats.org/drawingml/2006/main">
            <a:ext uri="{FF2B5EF4-FFF2-40B4-BE49-F238E27FC236}">
              <a16:creationId xmlns:a16="http://schemas.microsoft.com/office/drawing/2014/main" xmlns="" id="{B7068A38-0418-4F3B-8D3C-AE0AD4C608D1}"/>
            </a:ext>
          </a:extLst>
        </cdr:cNvPr>
        <cdr:cNvSpPr txBox="1"/>
      </cdr:nvSpPr>
      <cdr:spPr>
        <a:xfrm xmlns:a="http://schemas.openxmlformats.org/drawingml/2006/main">
          <a:off x="2088422" y="165425"/>
          <a:ext cx="1028938" cy="45787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PH" dirty="0">
              <a:latin typeface="Century Gothic" panose="020B0502020202020204" pitchFamily="34" charset="0"/>
              <a:cs typeface="Arial" panose="020B0604020202020204" pitchFamily="34" charset="0"/>
            </a:rPr>
            <a:t>2nd  </a:t>
          </a:r>
          <a:r>
            <a:rPr lang="en-PH" dirty="0" err="1">
              <a:latin typeface="Century Gothic" panose="020B0502020202020204" pitchFamily="34" charset="0"/>
              <a:cs typeface="Arial" panose="020B0604020202020204" pitchFamily="34" charset="0"/>
            </a:rPr>
            <a:t>Qtr</a:t>
          </a:r>
          <a:r>
            <a:rPr lang="en-PH" baseline="0" dirty="0">
              <a:latin typeface="Century Gothic" panose="020B0502020202020204" pitchFamily="34" charset="0"/>
              <a:cs typeface="Arial" panose="020B0604020202020204" pitchFamily="34" charset="0"/>
            </a:rPr>
            <a:t> after rice and '</a:t>
          </a:r>
          <a:r>
            <a:rPr lang="en-PH" baseline="0" dirty="0" err="1">
              <a:latin typeface="Century Gothic" panose="020B0502020202020204" pitchFamily="34" charset="0"/>
              <a:cs typeface="Arial" panose="020B0604020202020204" pitchFamily="34" charset="0"/>
            </a:rPr>
            <a:t>palusot</a:t>
          </a:r>
          <a:r>
            <a:rPr lang="en-PH" baseline="0" dirty="0">
              <a:latin typeface="Century Gothic" panose="020B0502020202020204" pitchFamily="34" charset="0"/>
              <a:cs typeface="Arial" panose="020B0604020202020204" pitchFamily="34" charset="0"/>
            </a:rPr>
            <a:t>' crop in Mindanao</a:t>
          </a:r>
          <a:endParaRPr lang="en-PH" dirty="0">
            <a:latin typeface="Century Gothic" panose="020B0502020202020204" pitchFamily="34" charset="0"/>
            <a:cs typeface="Arial" panose="020B0604020202020204" pitchFamily="34" charset="0"/>
          </a:endParaRPr>
        </a:p>
      </cdr:txBody>
    </cdr:sp>
  </cdr:relSizeAnchor>
  <cdr:relSizeAnchor xmlns:cdr="http://schemas.openxmlformats.org/drawingml/2006/chartDrawing">
    <cdr:from>
      <cdr:x>0.15589</cdr:x>
      <cdr:y>0.06713</cdr:y>
    </cdr:from>
    <cdr:to>
      <cdr:x>0.33714</cdr:x>
      <cdr:y>0.20255</cdr:y>
    </cdr:to>
    <cdr:sp macro="" textlink="">
      <cdr:nvSpPr>
        <cdr:cNvPr id="6" name="TextBox 1">
          <a:extLst xmlns:a="http://schemas.openxmlformats.org/drawingml/2006/main">
            <a:ext uri="{FF2B5EF4-FFF2-40B4-BE49-F238E27FC236}">
              <a16:creationId xmlns:a16="http://schemas.microsoft.com/office/drawing/2014/main" xmlns="" id="{A4909087-CA3B-4DED-8BAA-36562D1CB131}"/>
            </a:ext>
          </a:extLst>
        </cdr:cNvPr>
        <cdr:cNvSpPr txBox="1"/>
      </cdr:nvSpPr>
      <cdr:spPr>
        <a:xfrm xmlns:a="http://schemas.openxmlformats.org/drawingml/2006/main">
          <a:off x="884980" y="226992"/>
          <a:ext cx="1028938" cy="45790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PH" dirty="0">
              <a:solidFill>
                <a:sysClr val="windowText" lastClr="000000"/>
              </a:solidFill>
              <a:latin typeface="Century Gothic" panose="020B0502020202020204" pitchFamily="34" charset="0"/>
              <a:cs typeface="Arial" panose="020B0604020202020204" pitchFamily="34" charset="0"/>
            </a:rPr>
            <a:t>1st </a:t>
          </a:r>
          <a:r>
            <a:rPr lang="en-PH" dirty="0" err="1">
              <a:solidFill>
                <a:sysClr val="windowText" lastClr="000000"/>
              </a:solidFill>
              <a:latin typeface="Century Gothic" panose="020B0502020202020204" pitchFamily="34" charset="0"/>
              <a:cs typeface="Arial" panose="020B0604020202020204" pitchFamily="34" charset="0"/>
            </a:rPr>
            <a:t>Qtr</a:t>
          </a:r>
          <a:r>
            <a:rPr lang="en-PH" dirty="0">
              <a:solidFill>
                <a:sysClr val="windowText" lastClr="000000"/>
              </a:solidFill>
              <a:latin typeface="Century Gothic" panose="020B0502020202020204" pitchFamily="34" charset="0"/>
              <a:cs typeface="Arial" panose="020B0604020202020204" pitchFamily="34" charset="0"/>
            </a:rPr>
            <a:t>:</a:t>
          </a:r>
          <a:r>
            <a:rPr lang="en-PH" baseline="0" dirty="0">
              <a:solidFill>
                <a:sysClr val="windowText" lastClr="000000"/>
              </a:solidFill>
              <a:latin typeface="Century Gothic" panose="020B0502020202020204" pitchFamily="34" charset="0"/>
              <a:cs typeface="Arial" panose="020B0604020202020204" pitchFamily="34" charset="0"/>
            </a:rPr>
            <a:t> Luzon and Mindanao</a:t>
          </a:r>
          <a:endParaRPr lang="en-PH" dirty="0">
            <a:solidFill>
              <a:sysClr val="windowText" lastClr="000000"/>
            </a:solidFill>
            <a:latin typeface="Century Gothic" panose="020B0502020202020204" pitchFamily="34" charset="0"/>
            <a:cs typeface="Arial" panose="020B0604020202020204" pitchFamily="34" charset="0"/>
          </a:endParaRPr>
        </a:p>
      </cdr:txBody>
    </cdr:sp>
  </cdr:relSizeAnchor>
  <cdr:relSizeAnchor xmlns:cdr="http://schemas.openxmlformats.org/drawingml/2006/chartDrawing">
    <cdr:from>
      <cdr:x>0.01342</cdr:x>
      <cdr:y>0.67635</cdr:y>
    </cdr:from>
    <cdr:to>
      <cdr:x>0.10738</cdr:x>
      <cdr:y>0.74376</cdr:y>
    </cdr:to>
    <cdr:sp macro="" textlink="">
      <cdr:nvSpPr>
        <cdr:cNvPr id="5" name="Text Box 4"/>
        <cdr:cNvSpPr txBox="1"/>
      </cdr:nvSpPr>
      <cdr:spPr>
        <a:xfrm xmlns:a="http://schemas.openxmlformats.org/drawingml/2006/main">
          <a:off x="76200" y="2293422"/>
          <a:ext cx="533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0.3434</cdr:x>
      <cdr:y>0.07136</cdr:y>
    </cdr:from>
    <cdr:to>
      <cdr:x>0.3434</cdr:x>
      <cdr:y>0.66103</cdr:y>
    </cdr:to>
    <cdr:cxnSp macro="">
      <cdr:nvCxnSpPr>
        <cdr:cNvPr id="8" name="Straight Connector 7">
          <a:extLst xmlns:a="http://schemas.openxmlformats.org/drawingml/2006/main">
            <a:ext uri="{FF2B5EF4-FFF2-40B4-BE49-F238E27FC236}">
              <a16:creationId xmlns:a16="http://schemas.microsoft.com/office/drawing/2014/main" xmlns="" id="{8FDB3574-20A9-4FF6-9E33-4A8D0CDBDA11}"/>
            </a:ext>
          </a:extLst>
        </cdr:cNvPr>
        <cdr:cNvCxnSpPr/>
      </cdr:nvCxnSpPr>
      <cdr:spPr>
        <a:xfrm xmlns:a="http://schemas.openxmlformats.org/drawingml/2006/main">
          <a:off x="1949450" y="241300"/>
          <a:ext cx="0" cy="1993900"/>
        </a:xfrm>
        <a:prstGeom xmlns:a="http://schemas.openxmlformats.org/drawingml/2006/main" prst="line">
          <a:avLst/>
        </a:prstGeom>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0.76957</cdr:x>
      <cdr:y>0.06573</cdr:y>
    </cdr:from>
    <cdr:to>
      <cdr:x>0.76957</cdr:x>
      <cdr:y>0.6554</cdr:y>
    </cdr:to>
    <cdr:cxnSp macro="">
      <cdr:nvCxnSpPr>
        <cdr:cNvPr id="12" name="Straight Connector 11">
          <a:extLst xmlns:a="http://schemas.openxmlformats.org/drawingml/2006/main">
            <a:ext uri="{FF2B5EF4-FFF2-40B4-BE49-F238E27FC236}">
              <a16:creationId xmlns:a16="http://schemas.microsoft.com/office/drawing/2014/main" xmlns="" id="{5DB5A541-659E-4E15-8D7F-06A819A1446E}"/>
            </a:ext>
          </a:extLst>
        </cdr:cNvPr>
        <cdr:cNvCxnSpPr/>
      </cdr:nvCxnSpPr>
      <cdr:spPr>
        <a:xfrm xmlns:a="http://schemas.openxmlformats.org/drawingml/2006/main">
          <a:off x="4368800" y="222250"/>
          <a:ext cx="0" cy="1993900"/>
        </a:xfrm>
        <a:prstGeom xmlns:a="http://schemas.openxmlformats.org/drawingml/2006/main" prst="line">
          <a:avLst/>
        </a:prstGeom>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0.56264</cdr:x>
      <cdr:y>0.07136</cdr:y>
    </cdr:from>
    <cdr:to>
      <cdr:x>0.56264</cdr:x>
      <cdr:y>0.66103</cdr:y>
    </cdr:to>
    <cdr:cxnSp macro="">
      <cdr:nvCxnSpPr>
        <cdr:cNvPr id="13" name="Straight Connector 12">
          <a:extLst xmlns:a="http://schemas.openxmlformats.org/drawingml/2006/main">
            <a:ext uri="{FF2B5EF4-FFF2-40B4-BE49-F238E27FC236}">
              <a16:creationId xmlns:a16="http://schemas.microsoft.com/office/drawing/2014/main" xmlns="" id="{F34BB9E0-9F34-41F5-B2D4-872614DCF5F5}"/>
            </a:ext>
          </a:extLst>
        </cdr:cNvPr>
        <cdr:cNvCxnSpPr/>
      </cdr:nvCxnSpPr>
      <cdr:spPr>
        <a:xfrm xmlns:a="http://schemas.openxmlformats.org/drawingml/2006/main">
          <a:off x="3194050" y="241300"/>
          <a:ext cx="0" cy="1993900"/>
        </a:xfrm>
        <a:prstGeom xmlns:a="http://schemas.openxmlformats.org/drawingml/2006/main" prst="line">
          <a:avLst/>
        </a:prstGeom>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2275" cy="500063"/>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sz="quarter" idx="1"/>
          </p:nvPr>
        </p:nvSpPr>
        <p:spPr>
          <a:xfrm>
            <a:off x="3871913" y="0"/>
            <a:ext cx="2960687" cy="500063"/>
          </a:xfrm>
          <a:prstGeom prst="rect">
            <a:avLst/>
          </a:prstGeom>
        </p:spPr>
        <p:txBody>
          <a:bodyPr vert="horz" lIns="91440" tIns="45720" rIns="91440" bIns="45720" rtlCol="0"/>
          <a:lstStyle>
            <a:lvl1pPr algn="r">
              <a:defRPr sz="1200"/>
            </a:lvl1pPr>
          </a:lstStyle>
          <a:p>
            <a:fld id="{A7B34312-7C71-439A-913C-8EBFB90DECD5}" type="datetimeFigureOut">
              <a:rPr lang="en-PH" smtClean="0"/>
              <a:t>7/24/2020</a:t>
            </a:fld>
            <a:endParaRPr lang="en-PH"/>
          </a:p>
        </p:txBody>
      </p:sp>
      <p:sp>
        <p:nvSpPr>
          <p:cNvPr id="4" name="Footer Placeholder 3"/>
          <p:cNvSpPr>
            <a:spLocks noGrp="1"/>
          </p:cNvSpPr>
          <p:nvPr>
            <p:ph type="ftr" sz="quarter" idx="2"/>
          </p:nvPr>
        </p:nvSpPr>
        <p:spPr>
          <a:xfrm>
            <a:off x="0" y="9478963"/>
            <a:ext cx="2962275" cy="500062"/>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p:cNvSpPr>
            <a:spLocks noGrp="1"/>
          </p:cNvSpPr>
          <p:nvPr>
            <p:ph type="sldNum" sz="quarter" idx="3"/>
          </p:nvPr>
        </p:nvSpPr>
        <p:spPr>
          <a:xfrm>
            <a:off x="3871913" y="9478963"/>
            <a:ext cx="2960687" cy="500062"/>
          </a:xfrm>
          <a:prstGeom prst="rect">
            <a:avLst/>
          </a:prstGeom>
        </p:spPr>
        <p:txBody>
          <a:bodyPr vert="horz" lIns="91440" tIns="45720" rIns="91440" bIns="45720" rtlCol="0" anchor="b"/>
          <a:lstStyle>
            <a:lvl1pPr algn="r">
              <a:defRPr sz="1200"/>
            </a:lvl1pPr>
          </a:lstStyle>
          <a:p>
            <a:fld id="{A825708B-ED3F-4EEE-A8C4-6C3D738D9B1F}" type="slidenum">
              <a:rPr lang="en-PH" smtClean="0"/>
              <a:t>‹#›</a:t>
            </a:fld>
            <a:endParaRPr lang="en-PH"/>
          </a:p>
        </p:txBody>
      </p:sp>
    </p:spTree>
    <p:extLst>
      <p:ext uri="{BB962C8B-B14F-4D97-AF65-F5344CB8AC3E}">
        <p14:creationId xmlns:p14="http://schemas.microsoft.com/office/powerpoint/2010/main" val="4083773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1481" cy="500684"/>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71125" y="0"/>
            <a:ext cx="2961481" cy="500684"/>
          </a:xfrm>
          <a:prstGeom prst="rect">
            <a:avLst/>
          </a:prstGeom>
        </p:spPr>
        <p:txBody>
          <a:bodyPr vert="horz" lIns="91440" tIns="45720" rIns="91440" bIns="45720" rtlCol="0"/>
          <a:lstStyle>
            <a:lvl1pPr algn="r">
              <a:defRPr sz="1200"/>
            </a:lvl1pPr>
          </a:lstStyle>
          <a:p>
            <a:fld id="{191B322A-38C7-4F78-B085-81038F5B6098}" type="datetimeFigureOut">
              <a:rPr lang="en-PH" smtClean="0"/>
              <a:t>7/24/2020</a:t>
            </a:fld>
            <a:endParaRPr lang="en-PH"/>
          </a:p>
        </p:txBody>
      </p:sp>
      <p:sp>
        <p:nvSpPr>
          <p:cNvPr id="4" name="Slide Image Placeholder 3"/>
          <p:cNvSpPr>
            <a:spLocks noGrp="1" noRot="1" noChangeAspect="1"/>
          </p:cNvSpPr>
          <p:nvPr>
            <p:ph type="sldImg" idx="2"/>
          </p:nvPr>
        </p:nvSpPr>
        <p:spPr>
          <a:xfrm>
            <a:off x="1173163" y="1247775"/>
            <a:ext cx="4487862" cy="3367088"/>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3419" y="4802406"/>
            <a:ext cx="5467350" cy="39292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9478342"/>
            <a:ext cx="2961481" cy="500683"/>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71125" y="9478342"/>
            <a:ext cx="2961481" cy="500683"/>
          </a:xfrm>
          <a:prstGeom prst="rect">
            <a:avLst/>
          </a:prstGeom>
        </p:spPr>
        <p:txBody>
          <a:bodyPr vert="horz" lIns="91440" tIns="45720" rIns="91440" bIns="45720" rtlCol="0" anchor="b"/>
          <a:lstStyle>
            <a:lvl1pPr algn="r">
              <a:defRPr sz="1200"/>
            </a:lvl1pPr>
          </a:lstStyle>
          <a:p>
            <a:fld id="{EA4ADE21-5AB7-4FA9-9594-CEB97A4C2E8C}" type="slidenum">
              <a:rPr lang="en-PH" smtClean="0"/>
              <a:t>‹#›</a:t>
            </a:fld>
            <a:endParaRPr lang="en-PH"/>
          </a:p>
        </p:txBody>
      </p:sp>
    </p:spTree>
    <p:extLst>
      <p:ext uri="{BB962C8B-B14F-4D97-AF65-F5344CB8AC3E}">
        <p14:creationId xmlns:p14="http://schemas.microsoft.com/office/powerpoint/2010/main" val="165732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EA4ADE21-5AB7-4FA9-9594-CEB97A4C2E8C}" type="slidenum">
              <a:rPr lang="en-PH" smtClean="0"/>
              <a:t>1</a:t>
            </a:fld>
            <a:endParaRPr lang="en-PH" dirty="0"/>
          </a:p>
        </p:txBody>
      </p:sp>
    </p:spTree>
    <p:extLst>
      <p:ext uri="{BB962C8B-B14F-4D97-AF65-F5344CB8AC3E}">
        <p14:creationId xmlns:p14="http://schemas.microsoft.com/office/powerpoint/2010/main" val="4157718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EA4ADE21-5AB7-4FA9-9594-CEB97A4C2E8C}" type="slidenum">
              <a:rPr lang="en-PH" smtClean="0"/>
              <a:t>2</a:t>
            </a:fld>
            <a:endParaRPr lang="en-PH" dirty="0"/>
          </a:p>
        </p:txBody>
      </p:sp>
    </p:spTree>
    <p:extLst>
      <p:ext uri="{BB962C8B-B14F-4D97-AF65-F5344CB8AC3E}">
        <p14:creationId xmlns:p14="http://schemas.microsoft.com/office/powerpoint/2010/main" val="30249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EA4ADE21-5AB7-4FA9-9594-CEB97A4C2E8C}" type="slidenum">
              <a:rPr lang="en-PH" smtClean="0"/>
              <a:t>5</a:t>
            </a:fld>
            <a:endParaRPr lang="en-PH" dirty="0"/>
          </a:p>
        </p:txBody>
      </p:sp>
    </p:spTree>
    <p:extLst>
      <p:ext uri="{BB962C8B-B14F-4D97-AF65-F5344CB8AC3E}">
        <p14:creationId xmlns:p14="http://schemas.microsoft.com/office/powerpoint/2010/main" val="157276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fld id="{FD1A1B44-E2D8-1E47-8B05-737AAA44CF8D}" type="slidenum">
              <a:rPr lang="en-US" smtClean="0"/>
              <a:t>7</a:t>
            </a:fld>
            <a:endParaRPr lang="en-US" dirty="0"/>
          </a:p>
        </p:txBody>
      </p:sp>
      <p:sp>
        <p:nvSpPr>
          <p:cNvPr id="4" name="Slide Number Placeholder 3"/>
          <p:cNvSpPr>
            <a:spLocks noGrp="1"/>
          </p:cNvSpPr>
          <p:nvPr>
            <p:ph type="sldNum" sz="quarter" idx="5"/>
          </p:nvPr>
        </p:nvSpPr>
        <p:spPr/>
        <p:txBody>
          <a:bodyPr/>
          <a:lstStyle/>
          <a:p>
            <a:fld id="{EA4ADE21-5AB7-4FA9-9594-CEB97A4C2E8C}" type="slidenum">
              <a:rPr lang="en-PH" smtClean="0"/>
              <a:t>7</a:t>
            </a:fld>
            <a:endParaRPr lang="en-PH"/>
          </a:p>
        </p:txBody>
      </p:sp>
    </p:spTree>
    <p:extLst>
      <p:ext uri="{BB962C8B-B14F-4D97-AF65-F5344CB8AC3E}">
        <p14:creationId xmlns:p14="http://schemas.microsoft.com/office/powerpoint/2010/main" val="3754245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A4ADE21-5AB7-4FA9-9594-CEB97A4C2E8C}" type="slidenum">
              <a:rPr lang="en-PH" smtClean="0"/>
              <a:t>8</a:t>
            </a:fld>
            <a:endParaRPr lang="en-PH"/>
          </a:p>
        </p:txBody>
      </p:sp>
    </p:spTree>
    <p:extLst>
      <p:ext uri="{BB962C8B-B14F-4D97-AF65-F5344CB8AC3E}">
        <p14:creationId xmlns:p14="http://schemas.microsoft.com/office/powerpoint/2010/main" val="3903100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4ADE21-5AB7-4FA9-9594-CEB97A4C2E8C}" type="slidenum">
              <a:rPr lang="en-PH" smtClean="0"/>
              <a:t>18</a:t>
            </a:fld>
            <a:endParaRPr lang="en-PH"/>
          </a:p>
        </p:txBody>
      </p:sp>
    </p:spTree>
    <p:extLst>
      <p:ext uri="{BB962C8B-B14F-4D97-AF65-F5344CB8AC3E}">
        <p14:creationId xmlns:p14="http://schemas.microsoft.com/office/powerpoint/2010/main" val="4088567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4ADE21-5AB7-4FA9-9594-CEB97A4C2E8C}" type="slidenum">
              <a:rPr lang="en-PH" smtClean="0"/>
              <a:t>30</a:t>
            </a:fld>
            <a:endParaRPr lang="en-PH"/>
          </a:p>
        </p:txBody>
      </p:sp>
    </p:spTree>
    <p:extLst>
      <p:ext uri="{BB962C8B-B14F-4D97-AF65-F5344CB8AC3E}">
        <p14:creationId xmlns:p14="http://schemas.microsoft.com/office/powerpoint/2010/main" val="1455897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EA4ADE21-5AB7-4FA9-9594-CEB97A4C2E8C}" type="slidenum">
              <a:rPr lang="en-PH" smtClean="0"/>
              <a:t>39</a:t>
            </a:fld>
            <a:endParaRPr lang="en-PH"/>
          </a:p>
        </p:txBody>
      </p:sp>
    </p:spTree>
    <p:extLst>
      <p:ext uri="{BB962C8B-B14F-4D97-AF65-F5344CB8AC3E}">
        <p14:creationId xmlns:p14="http://schemas.microsoft.com/office/powerpoint/2010/main" val="1447229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10"/>
          </p:nvPr>
        </p:nvSpPr>
        <p:spPr/>
        <p:txBody>
          <a:bodyPr/>
          <a:lstStyle/>
          <a:p>
            <a:fld id="{EA4ADE21-5AB7-4FA9-9594-CEB97A4C2E8C}" type="slidenum">
              <a:rPr lang="en-PH" smtClean="0"/>
              <a:t>54</a:t>
            </a:fld>
            <a:endParaRPr lang="en-PH"/>
          </a:p>
        </p:txBody>
      </p:sp>
    </p:spTree>
    <p:extLst>
      <p:ext uri="{BB962C8B-B14F-4D97-AF65-F5344CB8AC3E}">
        <p14:creationId xmlns:p14="http://schemas.microsoft.com/office/powerpoint/2010/main" val="1580844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B86F79-380A-D945-AB9E-FF0DA48B5D4E}"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2E9D1-7B6A-F74E-AC4D-5CE9756D4F40}" type="slidenum">
              <a:rPr lang="en-US" smtClean="0"/>
              <a:t>‹#›</a:t>
            </a:fld>
            <a:endParaRPr lang="en-US"/>
          </a:p>
        </p:txBody>
      </p:sp>
      <p:pic>
        <p:nvPicPr>
          <p:cNvPr id="7" name="Picture 6">
            <a:extLst>
              <a:ext uri="{FF2B5EF4-FFF2-40B4-BE49-F238E27FC236}">
                <a16:creationId xmlns:a16="http://schemas.microsoft.com/office/drawing/2014/main" xmlns="" id="{0EF1E8C2-E58E-6246-BE03-AB0D9CFC51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78"/>
            <a:ext cx="9144000" cy="6857243"/>
          </a:xfrm>
          <a:prstGeom prst="rect">
            <a:avLst/>
          </a:prstGeom>
        </p:spPr>
      </p:pic>
    </p:spTree>
    <p:extLst>
      <p:ext uri="{BB962C8B-B14F-4D97-AF65-F5344CB8AC3E}">
        <p14:creationId xmlns:p14="http://schemas.microsoft.com/office/powerpoint/2010/main" val="2548767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154616996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216102911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283929304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511029090"/>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1922801187"/>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333701369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341170825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3161583919"/>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3898026010"/>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7598F-8CD5-4295-AC36-6B634A6A1295}" type="slidenum">
              <a:rPr lang="en-US" smtClean="0"/>
              <a:t>‹#›</a:t>
            </a:fld>
            <a:endParaRPr lang="en-US"/>
          </a:p>
        </p:txBody>
      </p:sp>
    </p:spTree>
    <p:extLst>
      <p:ext uri="{BB962C8B-B14F-4D97-AF65-F5344CB8AC3E}">
        <p14:creationId xmlns:p14="http://schemas.microsoft.com/office/powerpoint/2010/main" val="332685435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80"/>
            <a:ext cx="9144000" cy="6857243"/>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80"/>
            <a:ext cx="9144000" cy="6857243"/>
          </a:xfrm>
          <a:prstGeom prst="rect">
            <a:avLst/>
          </a:prstGeom>
        </p:spPr>
      </p:pic>
      <p:sp>
        <p:nvSpPr>
          <p:cNvPr id="2" name="Title 1"/>
          <p:cNvSpPr>
            <a:spLocks noGrp="1"/>
          </p:cNvSpPr>
          <p:nvPr>
            <p:ph type="title"/>
          </p:nvPr>
        </p:nvSpPr>
        <p:spPr>
          <a:xfrm>
            <a:off x="275772" y="155245"/>
            <a:ext cx="7376312" cy="645524"/>
          </a:xfrm>
        </p:spPr>
        <p:txBody>
          <a:bodyPr>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275772" y="1088571"/>
            <a:ext cx="8592458" cy="409704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19"/>
          <p:cNvSpPr>
            <a:spLocks noGrp="1"/>
          </p:cNvSpPr>
          <p:nvPr>
            <p:ph type="body" sz="quarter" idx="10" hasCustomPrompt="1"/>
          </p:nvPr>
        </p:nvSpPr>
        <p:spPr>
          <a:xfrm>
            <a:off x="3814011" y="5918200"/>
            <a:ext cx="5141077" cy="530726"/>
          </a:xfrm>
        </p:spPr>
        <p:txBody>
          <a:bodyPr anchor="ctr">
            <a:normAutofit/>
          </a:bodyPr>
          <a:lstStyle>
            <a:lvl1pPr marL="0" indent="0" algn="r">
              <a:buNone/>
              <a:defRPr sz="2000" baseline="0">
                <a:solidFill>
                  <a:schemeClr val="bg1"/>
                </a:solidFill>
                <a:latin typeface="+mn-lt"/>
              </a:defRPr>
            </a:lvl1pPr>
          </a:lstStyle>
          <a:p>
            <a:pPr lvl="0"/>
            <a:r>
              <a:rPr lang="en-US" dirty="0"/>
              <a:t>PRESENTATION TITLE</a:t>
            </a:r>
          </a:p>
        </p:txBody>
      </p:sp>
      <p:sp>
        <p:nvSpPr>
          <p:cNvPr id="9" name="Text Placeholder 8"/>
          <p:cNvSpPr>
            <a:spLocks noGrp="1"/>
          </p:cNvSpPr>
          <p:nvPr>
            <p:ph type="body" sz="quarter" idx="11" hasCustomPrompt="1"/>
          </p:nvPr>
        </p:nvSpPr>
        <p:spPr>
          <a:xfrm>
            <a:off x="3814012" y="6496556"/>
            <a:ext cx="5141078" cy="270165"/>
          </a:xfrm>
        </p:spPr>
        <p:txBody>
          <a:bodyPr anchor="ctr">
            <a:noAutofit/>
          </a:bodyPr>
          <a:lstStyle>
            <a:lvl1pPr marL="0" indent="0" algn="r">
              <a:buNone/>
              <a:defRPr sz="1800" i="1">
                <a:solidFill>
                  <a:schemeClr val="accent6"/>
                </a:solidFill>
                <a:latin typeface="Myriad Pro Light" panose="020B0403030403020204" pitchFamily="34" charset="0"/>
              </a:defRPr>
            </a:lvl1pPr>
          </a:lstStyle>
          <a:p>
            <a:pPr lvl="0"/>
            <a:r>
              <a:rPr lang="en-US" dirty="0"/>
              <a:t>Seminar Title | Date</a:t>
            </a:r>
          </a:p>
        </p:txBody>
      </p:sp>
    </p:spTree>
    <p:extLst>
      <p:ext uri="{BB962C8B-B14F-4D97-AF65-F5344CB8AC3E}">
        <p14:creationId xmlns:p14="http://schemas.microsoft.com/office/powerpoint/2010/main" val="233152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7598F-8CD5-4295-AC36-6B634A6A1295}" type="slidenum">
              <a:rPr lang="en-US" smtClean="0"/>
              <a:t>‹#›</a:t>
            </a:fld>
            <a:endParaRPr lang="en-US"/>
          </a:p>
        </p:txBody>
      </p:sp>
    </p:spTree>
    <p:extLst>
      <p:ext uri="{BB962C8B-B14F-4D97-AF65-F5344CB8AC3E}">
        <p14:creationId xmlns:p14="http://schemas.microsoft.com/office/powerpoint/2010/main" val="395842124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90801"/>
          </a:xfrm>
        </p:spPr>
        <p:txBody>
          <a:bodyPr>
            <a:normAutofit/>
          </a:bodyPr>
          <a:lstStyle/>
          <a:p>
            <a:pPr algn="ctr"/>
            <a:r>
              <a:rPr lang="en-US" sz="2700" dirty="0">
                <a:solidFill>
                  <a:prstClr val="white"/>
                </a:solidFill>
                <a:latin typeface="Arial" panose="020B0604020202020204" pitchFamily="34" charset="0"/>
                <a:cs typeface="Arial" panose="020B0604020202020204" pitchFamily="34" charset="0"/>
              </a:rPr>
              <a:t/>
            </a:r>
            <a:br>
              <a:rPr lang="en-US" sz="2700" dirty="0">
                <a:solidFill>
                  <a:prstClr val="white"/>
                </a:solidFill>
                <a:latin typeface="Arial" panose="020B0604020202020204" pitchFamily="34" charset="0"/>
                <a:cs typeface="Arial" panose="020B0604020202020204" pitchFamily="34" charset="0"/>
              </a:rPr>
            </a:br>
            <a:r>
              <a:rPr lang="en-US" sz="4400" b="1" cap="small"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Issues Paper on Corn Industry</a:t>
            </a:r>
            <a:br>
              <a:rPr lang="en-US" sz="4400" b="1" cap="small"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n-US" sz="4400" b="1" cap="small"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in the Philippines</a:t>
            </a:r>
            <a:endParaRPr lang="en-US" sz="4400" b="1" cap="small"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xmlns="" id="{E71E3C80-C966-401D-A8EA-4BF24FE89EBC}"/>
              </a:ext>
            </a:extLst>
          </p:cNvPr>
          <p:cNvSpPr txBox="1"/>
          <p:nvPr/>
        </p:nvSpPr>
        <p:spPr>
          <a:xfrm>
            <a:off x="2270838" y="3167390"/>
            <a:ext cx="5369103" cy="954107"/>
          </a:xfrm>
          <a:prstGeom prst="rect">
            <a:avLst/>
          </a:prstGeom>
          <a:noFill/>
        </p:spPr>
        <p:txBody>
          <a:bodyPr wrap="square" rtlCol="0">
            <a:spAutoFit/>
          </a:bodyPr>
          <a:lstStyle/>
          <a:p>
            <a:pPr algn="ctr"/>
            <a:r>
              <a:rPr lang="en-US" sz="2800" dirty="0">
                <a:latin typeface="Century Gothic" panose="020B0502020202020204" pitchFamily="34" charset="0"/>
              </a:rPr>
              <a:t>FINAL REPORT PRESENTATION</a:t>
            </a:r>
          </a:p>
          <a:p>
            <a:pPr algn="ctr"/>
            <a:r>
              <a:rPr lang="en-US" sz="2800" dirty="0">
                <a:latin typeface="Century Gothic" panose="020B0502020202020204" pitchFamily="34" charset="0"/>
              </a:rPr>
              <a:t>22 July 2020</a:t>
            </a:r>
          </a:p>
        </p:txBody>
      </p:sp>
      <p:sp>
        <p:nvSpPr>
          <p:cNvPr id="4" name="TextBox 3">
            <a:extLst>
              <a:ext uri="{FF2B5EF4-FFF2-40B4-BE49-F238E27FC236}">
                <a16:creationId xmlns:a16="http://schemas.microsoft.com/office/drawing/2014/main" xmlns="" id="{F64571F1-F2B4-2C40-9C9F-0D0DA3619B72}"/>
              </a:ext>
            </a:extLst>
          </p:cNvPr>
          <p:cNvSpPr txBox="1"/>
          <p:nvPr/>
        </p:nvSpPr>
        <p:spPr>
          <a:xfrm>
            <a:off x="249382" y="5685988"/>
            <a:ext cx="3407080" cy="276999"/>
          </a:xfrm>
          <a:prstGeom prst="rect">
            <a:avLst/>
          </a:prstGeom>
          <a:noFill/>
        </p:spPr>
        <p:txBody>
          <a:bodyPr wrap="square" rtlCol="0">
            <a:spAutoFit/>
          </a:bodyPr>
          <a:lstStyle/>
          <a:p>
            <a:r>
              <a:rPr lang="en-US" sz="1200" b="1" i="1" dirty="0"/>
              <a:t>Asian Social Project Services, Inc.</a:t>
            </a:r>
          </a:p>
        </p:txBody>
      </p:sp>
    </p:spTree>
    <p:extLst>
      <p:ext uri="{BB962C8B-B14F-4D97-AF65-F5344CB8AC3E}">
        <p14:creationId xmlns:p14="http://schemas.microsoft.com/office/powerpoint/2010/main" val="3641842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42BF8096-E7FF-4E18-B492-75F8A93CC9CA}"/>
              </a:ext>
            </a:extLst>
          </p:cNvPr>
          <p:cNvSpPr txBox="1"/>
          <p:nvPr/>
        </p:nvSpPr>
        <p:spPr>
          <a:xfrm>
            <a:off x="676235" y="1017143"/>
            <a:ext cx="8174468" cy="5262979"/>
          </a:xfrm>
          <a:prstGeom prst="rect">
            <a:avLst/>
          </a:prstGeom>
          <a:noFill/>
        </p:spPr>
        <p:txBody>
          <a:bodyPr wrap="square" rtlCol="0">
            <a:spAutoFit/>
          </a:bodyPr>
          <a:lstStyle/>
          <a:p>
            <a:pPr marL="400050" indent="-400050">
              <a:buAutoNum type="romanUcPeriod"/>
            </a:pPr>
            <a:r>
              <a:rPr lang="en-US" sz="2800" dirty="0">
                <a:latin typeface="Century Gothic" panose="020B0502020202020204" pitchFamily="34" charset="0"/>
              </a:rPr>
              <a:t> Introduction</a:t>
            </a:r>
          </a:p>
          <a:p>
            <a:pPr marL="400050" indent="-400050">
              <a:buAutoNum type="romanUcPeriod"/>
            </a:pPr>
            <a:r>
              <a:rPr lang="en-US" sz="2800" dirty="0">
                <a:latin typeface="Century Gothic" panose="020B0502020202020204" pitchFamily="34" charset="0"/>
              </a:rPr>
              <a:t> Methodology</a:t>
            </a:r>
          </a:p>
          <a:p>
            <a:pPr marL="400050" indent="-400050">
              <a:buAutoNum type="romanUcPeriod"/>
            </a:pPr>
            <a:r>
              <a:rPr lang="en-US" sz="2800" dirty="0">
                <a:latin typeface="Century Gothic" panose="020B0502020202020204" pitchFamily="34" charset="0"/>
              </a:rPr>
              <a:t> Results and Discussion</a:t>
            </a:r>
          </a:p>
          <a:p>
            <a:pPr marL="1077913" indent="-712788"/>
            <a:r>
              <a:rPr lang="en-US" sz="2800" dirty="0">
                <a:latin typeface="Century Gothic" panose="020B0502020202020204" pitchFamily="34" charset="0"/>
              </a:rPr>
              <a:t> A.  Description of the Philippine corn   industry</a:t>
            </a:r>
          </a:p>
          <a:p>
            <a:pPr marL="1077913" indent="-628650">
              <a:buAutoNum type="alphaUcPeriod" startAt="2"/>
            </a:pPr>
            <a:r>
              <a:rPr lang="en-US" sz="2800" dirty="0">
                <a:latin typeface="Century Gothic" panose="020B0502020202020204" pitchFamily="34" charset="0"/>
              </a:rPr>
              <a:t>Supply chain and role of stakeholders</a:t>
            </a:r>
          </a:p>
          <a:p>
            <a:pPr marL="1077913" indent="-628650">
              <a:buAutoNum type="alphaUcPeriod" startAt="2"/>
            </a:pPr>
            <a:r>
              <a:rPr lang="en-US" sz="2800" dirty="0">
                <a:latin typeface="Century Gothic" panose="020B0502020202020204" pitchFamily="34" charset="0"/>
              </a:rPr>
              <a:t>Possible competition issues at each stage of supply chain</a:t>
            </a:r>
          </a:p>
          <a:p>
            <a:pPr marL="1077913" indent="-628650">
              <a:buAutoNum type="alphaUcPeriod" startAt="2"/>
            </a:pPr>
            <a:r>
              <a:rPr lang="en-US" sz="2800" dirty="0">
                <a:latin typeface="Century Gothic" panose="020B0502020202020204" pitchFamily="34" charset="0"/>
              </a:rPr>
              <a:t>Policies and regulations relevant to possible competition issues</a:t>
            </a:r>
          </a:p>
          <a:p>
            <a:pPr marL="534988" indent="-534988">
              <a:buAutoNum type="romanUcPeriod" startAt="4"/>
            </a:pPr>
            <a:r>
              <a:rPr lang="en-US" sz="2800" dirty="0">
                <a:latin typeface="Century Gothic" panose="020B0502020202020204" pitchFamily="34" charset="0"/>
              </a:rPr>
              <a:t>Summary, Conclusions and  Recommendation</a:t>
            </a:r>
            <a:r>
              <a:rPr lang="en-PH" sz="2800" dirty="0">
                <a:latin typeface="Century Gothic" panose="020B0502020202020204" pitchFamily="34" charset="0"/>
              </a:rPr>
              <a:t>s</a:t>
            </a:r>
            <a:endParaRPr lang="en-US" sz="2800" dirty="0">
              <a:latin typeface="Century Gothic" panose="020B0502020202020204" pitchFamily="34" charset="0"/>
            </a:endParaRPr>
          </a:p>
        </p:txBody>
      </p:sp>
      <p:sp>
        <p:nvSpPr>
          <p:cNvPr id="15" name="Text Placeholder 14">
            <a:extLst>
              <a:ext uri="{FF2B5EF4-FFF2-40B4-BE49-F238E27FC236}">
                <a16:creationId xmlns:a16="http://schemas.microsoft.com/office/drawing/2014/main" xmlns="" id="{51DB5BB1-EB85-4053-97C5-8ED5DD2B6FA8}"/>
              </a:ext>
            </a:extLst>
          </p:cNvPr>
          <p:cNvSpPr>
            <a:spLocks noGrp="1"/>
          </p:cNvSpPr>
          <p:nvPr>
            <p:ph type="body" sz="quarter" idx="10"/>
          </p:nvPr>
        </p:nvSpPr>
        <p:spPr>
          <a:xfrm>
            <a:off x="3824171" y="6090920"/>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4" name="TextBox 3">
            <a:extLst>
              <a:ext uri="{FF2B5EF4-FFF2-40B4-BE49-F238E27FC236}">
                <a16:creationId xmlns:a16="http://schemas.microsoft.com/office/drawing/2014/main" xmlns="" id="{E0DAAFC7-FC06-447D-A22D-CB62ABCE3DFE}"/>
              </a:ext>
            </a:extLst>
          </p:cNvPr>
          <p:cNvSpPr txBox="1"/>
          <p:nvPr/>
        </p:nvSpPr>
        <p:spPr>
          <a:xfrm>
            <a:off x="484766" y="316268"/>
            <a:ext cx="8174468" cy="523220"/>
          </a:xfrm>
          <a:prstGeom prst="rect">
            <a:avLst/>
          </a:prstGeom>
          <a:noFill/>
        </p:spPr>
        <p:txBody>
          <a:bodyPr wrap="square" rtlCol="0">
            <a:spAutoFit/>
          </a:bodyPr>
          <a:lstStyle/>
          <a:p>
            <a:r>
              <a:rPr lang="en-US" sz="2800" b="1" dirty="0">
                <a:effectLst>
                  <a:outerShdw blurRad="38100" dist="38100" dir="2700000" algn="tl">
                    <a:srgbClr val="000000">
                      <a:alpha val="43137"/>
                    </a:srgbClr>
                  </a:outerShdw>
                </a:effectLst>
                <a:latin typeface="Century Gothic" panose="020B0502020202020204" pitchFamily="34" charset="0"/>
              </a:rPr>
              <a:t>OUTLINE OF PRESENTATION</a:t>
            </a:r>
          </a:p>
        </p:txBody>
      </p:sp>
    </p:spTree>
    <p:extLst>
      <p:ext uri="{BB962C8B-B14F-4D97-AF65-F5344CB8AC3E}">
        <p14:creationId xmlns:p14="http://schemas.microsoft.com/office/powerpoint/2010/main" val="3342302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D2BFE9-677E-44B6-BBB2-BEAEF4E3C099}"/>
              </a:ext>
            </a:extLst>
          </p:cNvPr>
          <p:cNvSpPr>
            <a:spLocks noGrp="1"/>
          </p:cNvSpPr>
          <p:nvPr>
            <p:ph type="title"/>
          </p:nvPr>
        </p:nvSpPr>
        <p:spPr>
          <a:xfrm>
            <a:off x="275771" y="498620"/>
            <a:ext cx="7376312" cy="645524"/>
          </a:xfrm>
        </p:spPr>
        <p:txBody>
          <a:bodyPr>
            <a:normAutofit/>
          </a:bodyPr>
          <a:lstStyle/>
          <a:p>
            <a:r>
              <a:rPr lang="en-PH" b="1" dirty="0">
                <a:effectLst>
                  <a:outerShdw blurRad="38100" dist="38100" dir="2700000" algn="tl">
                    <a:srgbClr val="000000">
                      <a:alpha val="43137"/>
                    </a:srgbClr>
                  </a:outerShdw>
                </a:effectLst>
                <a:latin typeface="Century Gothic" panose="020B0502020202020204" pitchFamily="34" charset="0"/>
              </a:rPr>
              <a:t>I. INTRODUCTION</a:t>
            </a:r>
          </a:p>
        </p:txBody>
      </p:sp>
      <p:sp>
        <p:nvSpPr>
          <p:cNvPr id="3" name="Content Placeholder 2">
            <a:extLst>
              <a:ext uri="{FF2B5EF4-FFF2-40B4-BE49-F238E27FC236}">
                <a16:creationId xmlns:a16="http://schemas.microsoft.com/office/drawing/2014/main" xmlns="" id="{9692EFC0-4FE1-4B2E-8C72-3B0F3F37AB63}"/>
              </a:ext>
            </a:extLst>
          </p:cNvPr>
          <p:cNvSpPr>
            <a:spLocks noGrp="1"/>
          </p:cNvSpPr>
          <p:nvPr>
            <p:ph idx="1"/>
          </p:nvPr>
        </p:nvSpPr>
        <p:spPr>
          <a:xfrm>
            <a:off x="275771" y="1487520"/>
            <a:ext cx="8592458" cy="2595965"/>
          </a:xfrm>
        </p:spPr>
        <p:txBody>
          <a:bodyPr>
            <a:normAutofit fontScale="92500" lnSpcReduction="20000"/>
          </a:bodyPr>
          <a:lstStyle/>
          <a:p>
            <a:pPr marL="450850" indent="0">
              <a:buNone/>
            </a:pPr>
            <a:r>
              <a:rPr lang="en-PH" sz="3000" dirty="0">
                <a:latin typeface="Century Gothic" panose="020B0502020202020204" pitchFamily="34" charset="0"/>
              </a:rPr>
              <a:t>Two major types of corn produced in the Philippines</a:t>
            </a:r>
          </a:p>
          <a:p>
            <a:pPr marL="450850" indent="0">
              <a:buNone/>
            </a:pPr>
            <a:endParaRPr lang="en-PH" sz="3000" dirty="0">
              <a:latin typeface="Century Gothic" panose="020B0502020202020204" pitchFamily="34" charset="0"/>
            </a:endParaRPr>
          </a:p>
          <a:p>
            <a:pPr marL="1433513" lvl="1" indent="-450850"/>
            <a:r>
              <a:rPr lang="en-PH" sz="3000" b="1" dirty="0">
                <a:latin typeface="Century Gothic" panose="020B0502020202020204" pitchFamily="34" charset="0"/>
              </a:rPr>
              <a:t>White flint corn </a:t>
            </a:r>
            <a:r>
              <a:rPr lang="en-PH" sz="3000" dirty="0">
                <a:latin typeface="Century Gothic" panose="020B0502020202020204" pitchFamily="34" charset="0"/>
              </a:rPr>
              <a:t>– serves as a primary substitute to rice as food staple </a:t>
            </a:r>
          </a:p>
          <a:p>
            <a:pPr marL="1433513" lvl="1" indent="-450850"/>
            <a:r>
              <a:rPr lang="en-PH" sz="3000" b="1" dirty="0">
                <a:latin typeface="Century Gothic" panose="020B0502020202020204" pitchFamily="34" charset="0"/>
              </a:rPr>
              <a:t>Yellow corn </a:t>
            </a:r>
            <a:r>
              <a:rPr lang="en-PH" sz="3000" dirty="0">
                <a:latin typeface="Century Gothic" panose="020B0502020202020204" pitchFamily="34" charset="0"/>
              </a:rPr>
              <a:t>– primarily as feed ingredient for hogs, poultry, and fish</a:t>
            </a:r>
          </a:p>
        </p:txBody>
      </p:sp>
      <p:sp>
        <p:nvSpPr>
          <p:cNvPr id="6" name="Text Placeholder 14">
            <a:extLst>
              <a:ext uri="{FF2B5EF4-FFF2-40B4-BE49-F238E27FC236}">
                <a16:creationId xmlns:a16="http://schemas.microsoft.com/office/drawing/2014/main" xmlns="" id="{259EF216-E729-45C1-A9A9-5ACA5DF78C67}"/>
              </a:ext>
            </a:extLst>
          </p:cNvPr>
          <p:cNvSpPr>
            <a:spLocks noGrp="1"/>
          </p:cNvSpPr>
          <p:nvPr>
            <p:ph type="body" sz="quarter" idx="10"/>
          </p:nvPr>
        </p:nvSpPr>
        <p:spPr>
          <a:xfrm>
            <a:off x="3824171" y="6090920"/>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4" name="TextBox 3">
            <a:extLst>
              <a:ext uri="{FF2B5EF4-FFF2-40B4-BE49-F238E27FC236}">
                <a16:creationId xmlns:a16="http://schemas.microsoft.com/office/drawing/2014/main" xmlns="" id="{CE5C9859-B9A3-3947-9F06-45D3C7369C9C}"/>
              </a:ext>
            </a:extLst>
          </p:cNvPr>
          <p:cNvSpPr txBox="1"/>
          <p:nvPr/>
        </p:nvSpPr>
        <p:spPr>
          <a:xfrm>
            <a:off x="1747951" y="4560850"/>
            <a:ext cx="6676372" cy="830997"/>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b="1" dirty="0"/>
              <a:t>Corn industry in the Philippines could be better appreciated if we separate white from yellow</a:t>
            </a:r>
          </a:p>
        </p:txBody>
      </p:sp>
    </p:spTree>
    <p:extLst>
      <p:ext uri="{BB962C8B-B14F-4D97-AF65-F5344CB8AC3E}">
        <p14:creationId xmlns:p14="http://schemas.microsoft.com/office/powerpoint/2010/main" val="4136221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09AF3A23-8EF0-4B9D-ABB4-C711C3A579FA}"/>
              </a:ext>
            </a:extLst>
          </p:cNvPr>
          <p:cNvSpPr>
            <a:spLocks noGrp="1"/>
          </p:cNvSpPr>
          <p:nvPr>
            <p:ph type="title"/>
          </p:nvPr>
        </p:nvSpPr>
        <p:spPr>
          <a:xfrm>
            <a:off x="275771" y="498620"/>
            <a:ext cx="7376312" cy="645524"/>
          </a:xfrm>
        </p:spPr>
        <p:txBody>
          <a:bodyPr>
            <a:normAutofit/>
          </a:bodyPr>
          <a:lstStyle/>
          <a:p>
            <a:r>
              <a:rPr lang="en-PH" b="1" dirty="0">
                <a:effectLst>
                  <a:outerShdw blurRad="38100" dist="38100" dir="2700000" algn="tl">
                    <a:srgbClr val="000000">
                      <a:alpha val="43137"/>
                    </a:srgbClr>
                  </a:outerShdw>
                </a:effectLst>
                <a:latin typeface="Century Gothic" panose="020B0502020202020204" pitchFamily="34" charset="0"/>
              </a:rPr>
              <a:t>I. INTRODUCTION</a:t>
            </a:r>
          </a:p>
        </p:txBody>
      </p:sp>
      <p:sp>
        <p:nvSpPr>
          <p:cNvPr id="7" name="Content Placeholder 6">
            <a:extLst>
              <a:ext uri="{FF2B5EF4-FFF2-40B4-BE49-F238E27FC236}">
                <a16:creationId xmlns:a16="http://schemas.microsoft.com/office/drawing/2014/main" xmlns="" id="{814FA0D4-E378-48AB-B013-0E5DBB38B325}"/>
              </a:ext>
            </a:extLst>
          </p:cNvPr>
          <p:cNvSpPr>
            <a:spLocks noGrp="1"/>
          </p:cNvSpPr>
          <p:nvPr>
            <p:ph idx="1"/>
          </p:nvPr>
        </p:nvSpPr>
        <p:spPr>
          <a:xfrm>
            <a:off x="331227" y="1304073"/>
            <a:ext cx="8592458" cy="4097040"/>
          </a:xfrm>
        </p:spPr>
        <p:txBody>
          <a:bodyPr>
            <a:normAutofit lnSpcReduction="10000"/>
          </a:bodyPr>
          <a:lstStyle/>
          <a:p>
            <a:pPr marL="355600" indent="0">
              <a:buNone/>
              <a:tabLst>
                <a:tab pos="982663" algn="l"/>
              </a:tabLst>
            </a:pPr>
            <a:r>
              <a:rPr lang="en-PH" sz="2800" dirty="0">
                <a:latin typeface="Century Gothic" panose="020B0502020202020204" pitchFamily="34" charset="0"/>
              </a:rPr>
              <a:t>Supply and Demand for Corn</a:t>
            </a:r>
          </a:p>
          <a:p>
            <a:pPr marL="457200" lvl="1" indent="0">
              <a:buNone/>
            </a:pPr>
            <a:endParaRPr lang="en-PH" sz="1600" dirty="0">
              <a:latin typeface="Century Gothic" panose="020B0502020202020204" pitchFamily="34" charset="0"/>
            </a:endParaRPr>
          </a:p>
          <a:p>
            <a:pPr marL="1255713" lvl="1" indent="-450850">
              <a:tabLst>
                <a:tab pos="1255713" algn="l"/>
              </a:tabLst>
            </a:pPr>
            <a:r>
              <a:rPr lang="en-PH" sz="2800" b="1" dirty="0">
                <a:latin typeface="Century Gothic" panose="020B0502020202020204" pitchFamily="34" charset="0"/>
              </a:rPr>
              <a:t>White corn </a:t>
            </a:r>
            <a:r>
              <a:rPr lang="en-PH" sz="2800" dirty="0">
                <a:latin typeface="Century Gothic" panose="020B0502020202020204" pitchFamily="34" charset="0"/>
              </a:rPr>
              <a:t>– relatively consistent over recent years; demand is met by local production</a:t>
            </a:r>
          </a:p>
          <a:p>
            <a:pPr marL="1255713" lvl="1" indent="-450850">
              <a:tabLst>
                <a:tab pos="1255713" algn="l"/>
              </a:tabLst>
            </a:pPr>
            <a:endParaRPr lang="en-PH" sz="1500" dirty="0">
              <a:latin typeface="Century Gothic" panose="020B0502020202020204" pitchFamily="34" charset="0"/>
            </a:endParaRPr>
          </a:p>
          <a:p>
            <a:pPr marL="1255713" lvl="1" indent="-450850">
              <a:tabLst>
                <a:tab pos="1255713" algn="l"/>
              </a:tabLst>
            </a:pPr>
            <a:r>
              <a:rPr lang="en-PH" sz="2800" b="1" dirty="0">
                <a:latin typeface="Century Gothic" panose="020B0502020202020204" pitchFamily="34" charset="0"/>
              </a:rPr>
              <a:t>Yellow corn </a:t>
            </a:r>
            <a:r>
              <a:rPr lang="en-PH" sz="2800" dirty="0">
                <a:latin typeface="Century Gothic" panose="020B0502020202020204" pitchFamily="34" charset="0"/>
              </a:rPr>
              <a:t>– rising production and demand driven by increasing demand for meat; additional yellow corn and other substitutes are imported to address supply deficit</a:t>
            </a:r>
          </a:p>
        </p:txBody>
      </p:sp>
      <p:sp>
        <p:nvSpPr>
          <p:cNvPr id="11" name="Text Placeholder 14">
            <a:extLst>
              <a:ext uri="{FF2B5EF4-FFF2-40B4-BE49-F238E27FC236}">
                <a16:creationId xmlns:a16="http://schemas.microsoft.com/office/drawing/2014/main" xmlns="" id="{0B86CDB5-63F4-460C-82EA-21E45A5D2513}"/>
              </a:ext>
            </a:extLst>
          </p:cNvPr>
          <p:cNvSpPr>
            <a:spLocks noGrp="1"/>
          </p:cNvSpPr>
          <p:nvPr>
            <p:ph type="body" sz="quarter" idx="10"/>
          </p:nvPr>
        </p:nvSpPr>
        <p:spPr>
          <a:xfrm>
            <a:off x="3824171" y="6090920"/>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2844377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42BF8096-E7FF-4E18-B492-75F8A93CC9CA}"/>
              </a:ext>
            </a:extLst>
          </p:cNvPr>
          <p:cNvSpPr txBox="1"/>
          <p:nvPr/>
        </p:nvSpPr>
        <p:spPr>
          <a:xfrm>
            <a:off x="274917" y="458956"/>
            <a:ext cx="8714337" cy="5632311"/>
          </a:xfrm>
          <a:prstGeom prst="rect">
            <a:avLst/>
          </a:prstGeom>
          <a:noFill/>
        </p:spPr>
        <p:txBody>
          <a:bodyPr wrap="square" rtlCol="0">
            <a:spAutoFit/>
          </a:bodyPr>
          <a:lstStyle/>
          <a:p>
            <a:r>
              <a:rPr lang="en-US" sz="3200" b="1" dirty="0">
                <a:latin typeface="Century Gothic" panose="020B0502020202020204" pitchFamily="34" charset="0"/>
              </a:rPr>
              <a:t>Objectives of corn issues paper study</a:t>
            </a:r>
          </a:p>
          <a:p>
            <a:r>
              <a:rPr lang="en-US" sz="2000" b="1" dirty="0">
                <a:latin typeface="Century Gothic" panose="020B0502020202020204" pitchFamily="34" charset="0"/>
              </a:rPr>
              <a:t> </a:t>
            </a:r>
            <a:endParaRPr lang="en-PH" sz="2000" dirty="0">
              <a:latin typeface="Century Gothic" panose="020B0502020202020204" pitchFamily="34" charset="0"/>
            </a:endParaRPr>
          </a:p>
          <a:p>
            <a:pPr marL="1076325" lvl="0" indent="-631825">
              <a:buFont typeface="+mj-lt"/>
              <a:buAutoNum type="arabicPeriod"/>
            </a:pPr>
            <a:r>
              <a:rPr lang="en-US" sz="2400" dirty="0">
                <a:latin typeface="Century Gothic" panose="020B0502020202020204" pitchFamily="34" charset="0"/>
              </a:rPr>
              <a:t>Describe the Philippine corn industry, with focus on white corn and yellow corn as well as its substitutes</a:t>
            </a:r>
            <a:endParaRPr lang="en-PH" sz="2400" dirty="0">
              <a:latin typeface="Century Gothic" panose="020B0502020202020204" pitchFamily="34" charset="0"/>
            </a:endParaRPr>
          </a:p>
          <a:p>
            <a:pPr marL="1076325" lvl="0" indent="-631825">
              <a:buFont typeface="+mj-lt"/>
              <a:buAutoNum type="arabicPeriod"/>
            </a:pPr>
            <a:r>
              <a:rPr lang="en-US" sz="2400" dirty="0">
                <a:latin typeface="Century Gothic" panose="020B0502020202020204" pitchFamily="34" charset="0"/>
              </a:rPr>
              <a:t>Describe the role of stakeholders in each level of supply chain in key corn producing regions</a:t>
            </a:r>
            <a:endParaRPr lang="en-PH" sz="2400" dirty="0">
              <a:latin typeface="Century Gothic" panose="020B0502020202020204" pitchFamily="34" charset="0"/>
            </a:endParaRPr>
          </a:p>
          <a:p>
            <a:pPr marL="1076325" lvl="0" indent="-631825">
              <a:buFont typeface="+mj-lt"/>
              <a:buAutoNum type="arabicPeriod"/>
            </a:pPr>
            <a:r>
              <a:rPr lang="en-US" sz="2400" dirty="0">
                <a:latin typeface="Century Gothic" panose="020B0502020202020204" pitchFamily="34" charset="0"/>
              </a:rPr>
              <a:t>Identify possible competition issues at each stage of the supply chain i.e. from production inputs to marketing of output</a:t>
            </a:r>
            <a:endParaRPr lang="en-PH" sz="2400" dirty="0">
              <a:latin typeface="Century Gothic" panose="020B0502020202020204" pitchFamily="34" charset="0"/>
            </a:endParaRPr>
          </a:p>
          <a:p>
            <a:pPr marL="1076325" lvl="0" indent="-631825">
              <a:buFont typeface="+mj-lt"/>
              <a:buAutoNum type="arabicPeriod"/>
            </a:pPr>
            <a:r>
              <a:rPr lang="en-US" sz="2400" dirty="0">
                <a:latin typeface="Century Gothic" panose="020B0502020202020204" pitchFamily="34" charset="0"/>
              </a:rPr>
              <a:t>Describe policies and regulations relevant to possible competition issues</a:t>
            </a:r>
            <a:endParaRPr lang="en-PH" sz="2400" dirty="0">
              <a:latin typeface="Century Gothic" panose="020B0502020202020204" pitchFamily="34" charset="0"/>
            </a:endParaRPr>
          </a:p>
          <a:p>
            <a:pPr marL="1076325" lvl="0" indent="-631825">
              <a:buFont typeface="+mj-lt"/>
              <a:buAutoNum type="arabicPeriod"/>
            </a:pPr>
            <a:r>
              <a:rPr lang="en-US" sz="2400" dirty="0">
                <a:latin typeface="Century Gothic" panose="020B0502020202020204" pitchFamily="34" charset="0"/>
              </a:rPr>
              <a:t>Propose recommendations to address the identified possible competition issues</a:t>
            </a:r>
            <a:endParaRPr lang="en-PH" sz="2400" dirty="0">
              <a:latin typeface="Century Gothic" panose="020B0502020202020204" pitchFamily="34" charset="0"/>
            </a:endParaRPr>
          </a:p>
          <a:p>
            <a:endParaRPr lang="en-US" sz="2000" b="1" dirty="0">
              <a:latin typeface="Century Gothic" panose="020B0502020202020204" pitchFamily="34" charset="0"/>
            </a:endParaRPr>
          </a:p>
        </p:txBody>
      </p:sp>
    </p:spTree>
    <p:extLst>
      <p:ext uri="{BB962C8B-B14F-4D97-AF65-F5344CB8AC3E}">
        <p14:creationId xmlns:p14="http://schemas.microsoft.com/office/powerpoint/2010/main" val="1332227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320007-3047-48AB-A66E-A82C06776784}"/>
              </a:ext>
            </a:extLst>
          </p:cNvPr>
          <p:cNvSpPr>
            <a:spLocks noGrp="1"/>
          </p:cNvSpPr>
          <p:nvPr>
            <p:ph type="title"/>
          </p:nvPr>
        </p:nvSpPr>
        <p:spPr>
          <a:xfrm>
            <a:off x="344783" y="617894"/>
            <a:ext cx="7376312" cy="645524"/>
          </a:xfrm>
        </p:spPr>
        <p:txBody>
          <a:bodyPr/>
          <a:lstStyle/>
          <a:p>
            <a:r>
              <a:rPr lang="en-PH" b="1" dirty="0">
                <a:effectLst>
                  <a:outerShdw blurRad="38100" dist="38100" dir="2700000" algn="tl">
                    <a:srgbClr val="000000">
                      <a:alpha val="43137"/>
                    </a:srgbClr>
                  </a:outerShdw>
                </a:effectLst>
                <a:latin typeface="Century Gothic" panose="020B0502020202020204" pitchFamily="34" charset="0"/>
              </a:rPr>
              <a:t>II. METHODOLOGY</a:t>
            </a:r>
          </a:p>
        </p:txBody>
      </p:sp>
      <p:sp>
        <p:nvSpPr>
          <p:cNvPr id="3" name="Content Placeholder 2">
            <a:extLst>
              <a:ext uri="{FF2B5EF4-FFF2-40B4-BE49-F238E27FC236}">
                <a16:creationId xmlns:a16="http://schemas.microsoft.com/office/drawing/2014/main" xmlns="" id="{BE299163-8E22-45BC-BDB7-E70A2CA5CB6E}"/>
              </a:ext>
            </a:extLst>
          </p:cNvPr>
          <p:cNvSpPr>
            <a:spLocks noGrp="1"/>
          </p:cNvSpPr>
          <p:nvPr>
            <p:ph idx="1"/>
          </p:nvPr>
        </p:nvSpPr>
        <p:spPr>
          <a:xfrm>
            <a:off x="344783" y="1660848"/>
            <a:ext cx="8592458" cy="3843217"/>
          </a:xfrm>
        </p:spPr>
        <p:txBody>
          <a:bodyPr/>
          <a:lstStyle/>
          <a:p>
            <a:pPr marL="0" indent="0">
              <a:buNone/>
            </a:pPr>
            <a:r>
              <a:rPr lang="en-PH" sz="3200" dirty="0">
                <a:latin typeface="Century Gothic" panose="020B0502020202020204" pitchFamily="34" charset="0"/>
              </a:rPr>
              <a:t>Types and Sources of Data</a:t>
            </a:r>
          </a:p>
          <a:p>
            <a:pPr lvl="1"/>
            <a:endParaRPr lang="en-PH" dirty="0">
              <a:latin typeface="Century Gothic" panose="020B0502020202020204" pitchFamily="34" charset="0"/>
            </a:endParaRPr>
          </a:p>
          <a:p>
            <a:pPr lvl="1"/>
            <a:r>
              <a:rPr lang="en-PH" sz="2400" b="1" dirty="0">
                <a:latin typeface="Century Gothic" panose="020B0502020202020204" pitchFamily="34" charset="0"/>
              </a:rPr>
              <a:t>Primary data </a:t>
            </a:r>
            <a:r>
              <a:rPr lang="en-PH" sz="2400" dirty="0">
                <a:latin typeface="Century Gothic" panose="020B0502020202020204" pitchFamily="34" charset="0"/>
              </a:rPr>
              <a:t>– collected through Key Informant Interviews (KIIs) and Focus Group Discussions (FGDs)</a:t>
            </a:r>
          </a:p>
          <a:p>
            <a:pPr lvl="1"/>
            <a:endParaRPr lang="en-PH" sz="2400" dirty="0">
              <a:latin typeface="Century Gothic" panose="020B0502020202020204" pitchFamily="34" charset="0"/>
            </a:endParaRPr>
          </a:p>
          <a:p>
            <a:pPr lvl="1"/>
            <a:r>
              <a:rPr lang="en-PH" sz="2400" b="1" dirty="0">
                <a:latin typeface="Century Gothic" panose="020B0502020202020204" pitchFamily="34" charset="0"/>
              </a:rPr>
              <a:t>Secondary data </a:t>
            </a:r>
            <a:r>
              <a:rPr lang="en-PH" sz="2400" dirty="0">
                <a:latin typeface="Century Gothic" panose="020B0502020202020204" pitchFamily="34" charset="0"/>
              </a:rPr>
              <a:t>– production, consumption and other quantitative from the Philippine Statistics Authority (PSA), United Nations </a:t>
            </a:r>
            <a:r>
              <a:rPr lang="en-PH" sz="2400" dirty="0" err="1">
                <a:latin typeface="Century Gothic" panose="020B0502020202020204" pitchFamily="34" charset="0"/>
              </a:rPr>
              <a:t>Comtrade</a:t>
            </a:r>
            <a:r>
              <a:rPr lang="en-PH" sz="2400" dirty="0">
                <a:latin typeface="Century Gothic" panose="020B0502020202020204" pitchFamily="34" charset="0"/>
              </a:rPr>
              <a:t> Database, and Global Trade Atlas</a:t>
            </a:r>
          </a:p>
          <a:p>
            <a:pPr marL="2286000" lvl="5" indent="0">
              <a:buNone/>
            </a:pPr>
            <a:r>
              <a:rPr lang="en-PH" sz="2000" dirty="0">
                <a:latin typeface="Century Gothic" panose="020B0502020202020204" pitchFamily="34" charset="0"/>
              </a:rPr>
              <a:t> </a:t>
            </a:r>
          </a:p>
        </p:txBody>
      </p:sp>
      <p:sp>
        <p:nvSpPr>
          <p:cNvPr id="6" name="Text Placeholder 14">
            <a:extLst>
              <a:ext uri="{FF2B5EF4-FFF2-40B4-BE49-F238E27FC236}">
                <a16:creationId xmlns:a16="http://schemas.microsoft.com/office/drawing/2014/main" xmlns="" id="{6C57AA7C-559B-45FC-A538-D0B2512CA699}"/>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1599357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E19B8287-DB6D-49EE-B9FD-4999E4BF7AA2}"/>
              </a:ext>
            </a:extLst>
          </p:cNvPr>
          <p:cNvSpPr>
            <a:spLocks noGrp="1"/>
          </p:cNvSpPr>
          <p:nvPr>
            <p:ph type="title"/>
          </p:nvPr>
        </p:nvSpPr>
        <p:spPr>
          <a:xfrm>
            <a:off x="344783" y="617894"/>
            <a:ext cx="7376312" cy="645524"/>
          </a:xfrm>
        </p:spPr>
        <p:txBody>
          <a:bodyPr/>
          <a:lstStyle/>
          <a:p>
            <a:r>
              <a:rPr lang="en-PH" b="1" dirty="0">
                <a:effectLst>
                  <a:outerShdw blurRad="38100" dist="38100" dir="2700000" algn="tl">
                    <a:srgbClr val="000000">
                      <a:alpha val="43137"/>
                    </a:srgbClr>
                  </a:outerShdw>
                </a:effectLst>
                <a:latin typeface="Century Gothic" panose="020B0502020202020204" pitchFamily="34" charset="0"/>
              </a:rPr>
              <a:t>II. METHODOLOGY</a:t>
            </a:r>
          </a:p>
        </p:txBody>
      </p:sp>
      <p:sp>
        <p:nvSpPr>
          <p:cNvPr id="3" name="Content Placeholder 2">
            <a:extLst>
              <a:ext uri="{FF2B5EF4-FFF2-40B4-BE49-F238E27FC236}">
                <a16:creationId xmlns:a16="http://schemas.microsoft.com/office/drawing/2014/main" xmlns="" id="{4EC0B08F-BB79-444C-A2BB-5FCE83C9B42F}"/>
              </a:ext>
            </a:extLst>
          </p:cNvPr>
          <p:cNvSpPr>
            <a:spLocks noGrp="1"/>
          </p:cNvSpPr>
          <p:nvPr>
            <p:ph idx="1"/>
          </p:nvPr>
        </p:nvSpPr>
        <p:spPr>
          <a:xfrm>
            <a:off x="212942" y="1477063"/>
            <a:ext cx="8464527" cy="3594459"/>
          </a:xfrm>
        </p:spPr>
        <p:txBody>
          <a:bodyPr>
            <a:normAutofit fontScale="92500"/>
          </a:bodyPr>
          <a:lstStyle/>
          <a:p>
            <a:pPr marL="0" indent="0">
              <a:buNone/>
            </a:pPr>
            <a:r>
              <a:rPr lang="en-PH" sz="3500" dirty="0">
                <a:latin typeface="Century Gothic" panose="020B0502020202020204" pitchFamily="34" charset="0"/>
              </a:rPr>
              <a:t>Rationale for selecting Isabela, Bukidnon and Cebu as study sites</a:t>
            </a:r>
          </a:p>
          <a:p>
            <a:pPr marL="0" indent="0">
              <a:buNone/>
            </a:pPr>
            <a:endParaRPr lang="en-PH" b="1" dirty="0">
              <a:latin typeface="Century Gothic" panose="020B0502020202020204" pitchFamily="34" charset="0"/>
            </a:endParaRPr>
          </a:p>
          <a:p>
            <a:pPr marL="361950" indent="-361950">
              <a:lnSpc>
                <a:spcPct val="110000"/>
              </a:lnSpc>
              <a:spcBef>
                <a:spcPts val="0"/>
              </a:spcBef>
            </a:pPr>
            <a:r>
              <a:rPr lang="en-PH" b="1" dirty="0">
                <a:latin typeface="Century Gothic" panose="020B0502020202020204" pitchFamily="34" charset="0"/>
              </a:rPr>
              <a:t>Isabela &amp; Bukidnon</a:t>
            </a:r>
            <a:r>
              <a:rPr lang="en-PH" dirty="0">
                <a:latin typeface="Century Gothic" panose="020B0502020202020204" pitchFamily="34" charset="0"/>
              </a:rPr>
              <a:t>: top yellow corn producing regions and provinces based on most recent data from PSA </a:t>
            </a:r>
          </a:p>
          <a:p>
            <a:pPr marL="361950" indent="-361950">
              <a:lnSpc>
                <a:spcPct val="110000"/>
              </a:lnSpc>
              <a:spcBef>
                <a:spcPts val="0"/>
              </a:spcBef>
            </a:pPr>
            <a:r>
              <a:rPr lang="en-PH" b="1" dirty="0">
                <a:latin typeface="Century Gothic" panose="020B0502020202020204" pitchFamily="34" charset="0"/>
              </a:rPr>
              <a:t>Cebu</a:t>
            </a:r>
            <a:r>
              <a:rPr lang="en-PH" dirty="0">
                <a:latin typeface="Century Gothic" panose="020B0502020202020204" pitchFamily="34" charset="0"/>
              </a:rPr>
              <a:t>: historical high white corn per capita consumption</a:t>
            </a:r>
          </a:p>
          <a:p>
            <a:pPr marL="361950" indent="-361950">
              <a:lnSpc>
                <a:spcPct val="110000"/>
              </a:lnSpc>
              <a:spcBef>
                <a:spcPts val="0"/>
              </a:spcBef>
            </a:pPr>
            <a:r>
              <a:rPr lang="en-PH" dirty="0">
                <a:latin typeface="Century Gothic" panose="020B0502020202020204" pitchFamily="34" charset="0"/>
              </a:rPr>
              <a:t>Accessibility and budget constraints</a:t>
            </a:r>
          </a:p>
          <a:p>
            <a:pPr marL="361950" indent="-361950">
              <a:lnSpc>
                <a:spcPct val="110000"/>
              </a:lnSpc>
              <a:spcBef>
                <a:spcPts val="0"/>
              </a:spcBef>
            </a:pPr>
            <a:r>
              <a:rPr lang="en-PH" dirty="0">
                <a:latin typeface="Century Gothic" panose="020B0502020202020204" pitchFamily="34" charset="0"/>
              </a:rPr>
              <a:t>Focused more on yellow corn than white corn</a:t>
            </a:r>
          </a:p>
        </p:txBody>
      </p:sp>
      <p:sp>
        <p:nvSpPr>
          <p:cNvPr id="7" name="Text Placeholder 14">
            <a:extLst>
              <a:ext uri="{FF2B5EF4-FFF2-40B4-BE49-F238E27FC236}">
                <a16:creationId xmlns:a16="http://schemas.microsoft.com/office/drawing/2014/main" xmlns="" id="{47485B5B-B2DB-4432-B837-314257140D37}"/>
              </a:ext>
            </a:extLst>
          </p:cNvPr>
          <p:cNvSpPr>
            <a:spLocks noGrp="1"/>
          </p:cNvSpPr>
          <p:nvPr>
            <p:ph type="body" sz="quarter" idx="10"/>
          </p:nvPr>
        </p:nvSpPr>
        <p:spPr>
          <a:xfrm>
            <a:off x="3824171" y="6090920"/>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47529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xmlns="" id="{4BC8FCCE-A055-4BD8-AF90-170FD34848D2}"/>
              </a:ext>
            </a:extLst>
          </p:cNvPr>
          <p:cNvGraphicFramePr>
            <a:graphicFrameLocks noGrp="1"/>
          </p:cNvGraphicFramePr>
          <p:nvPr>
            <p:extLst>
              <p:ext uri="{D42A27DB-BD31-4B8C-83A1-F6EECF244321}">
                <p14:modId xmlns:p14="http://schemas.microsoft.com/office/powerpoint/2010/main" val="447517891"/>
              </p:ext>
            </p:extLst>
          </p:nvPr>
        </p:nvGraphicFramePr>
        <p:xfrm>
          <a:off x="359540" y="981036"/>
          <a:ext cx="8508048" cy="5236782"/>
        </p:xfrm>
        <a:graphic>
          <a:graphicData uri="http://schemas.openxmlformats.org/drawingml/2006/table">
            <a:tbl>
              <a:tblPr firstRow="1" firstCol="1" bandRow="1">
                <a:tableStyleId>{9DCAF9ED-07DC-4A11-8D7F-57B35C25682E}</a:tableStyleId>
              </a:tblPr>
              <a:tblGrid>
                <a:gridCol w="1587232">
                  <a:extLst>
                    <a:ext uri="{9D8B030D-6E8A-4147-A177-3AD203B41FA5}">
                      <a16:colId xmlns:a16="http://schemas.microsoft.com/office/drawing/2014/main" xmlns="" val="688065685"/>
                    </a:ext>
                  </a:extLst>
                </a:gridCol>
                <a:gridCol w="3026661">
                  <a:extLst>
                    <a:ext uri="{9D8B030D-6E8A-4147-A177-3AD203B41FA5}">
                      <a16:colId xmlns:a16="http://schemas.microsoft.com/office/drawing/2014/main" xmlns="" val="2273487662"/>
                    </a:ext>
                  </a:extLst>
                </a:gridCol>
                <a:gridCol w="1789347">
                  <a:extLst>
                    <a:ext uri="{9D8B030D-6E8A-4147-A177-3AD203B41FA5}">
                      <a16:colId xmlns:a16="http://schemas.microsoft.com/office/drawing/2014/main" xmlns="" val="487617718"/>
                    </a:ext>
                  </a:extLst>
                </a:gridCol>
                <a:gridCol w="2104808">
                  <a:extLst>
                    <a:ext uri="{9D8B030D-6E8A-4147-A177-3AD203B41FA5}">
                      <a16:colId xmlns:a16="http://schemas.microsoft.com/office/drawing/2014/main" xmlns="" val="1409238238"/>
                    </a:ext>
                  </a:extLst>
                </a:gridCol>
              </a:tblGrid>
              <a:tr h="254883">
                <a:tc>
                  <a:txBody>
                    <a:bodyPr/>
                    <a:lstStyle/>
                    <a:p>
                      <a:pPr marL="0" marR="0" algn="ctr">
                        <a:lnSpc>
                          <a:spcPct val="107000"/>
                        </a:lnSpc>
                        <a:spcBef>
                          <a:spcPts val="0"/>
                        </a:spcBef>
                        <a:spcAft>
                          <a:spcPts val="0"/>
                        </a:spcAft>
                      </a:pPr>
                      <a:r>
                        <a:rPr lang="en-PH" sz="1800" dirty="0">
                          <a:effectLst/>
                          <a:latin typeface="Century Gothic" panose="020B0502020202020204" pitchFamily="34" charset="0"/>
                        </a:rPr>
                        <a:t>Activities</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PH" sz="1800" dirty="0">
                          <a:effectLst/>
                          <a:latin typeface="Century Gothic" panose="020B0502020202020204" pitchFamily="34" charset="0"/>
                        </a:rPr>
                        <a:t>Stakeholders / Respondents</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PH" sz="1800" dirty="0">
                          <a:effectLst/>
                          <a:latin typeface="Century Gothic" panose="020B0502020202020204" pitchFamily="34" charset="0"/>
                        </a:rPr>
                        <a:t>Locations</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PH" sz="1800" dirty="0">
                          <a:effectLst/>
                          <a:latin typeface="Century Gothic" panose="020B0502020202020204" pitchFamily="34" charset="0"/>
                        </a:rPr>
                        <a:t>Period</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245687393"/>
                  </a:ext>
                </a:extLst>
              </a:tr>
              <a:tr h="3744180">
                <a:tc>
                  <a:txBody>
                    <a:bodyPr/>
                    <a:lstStyle/>
                    <a:p>
                      <a:pPr marL="0" marR="0">
                        <a:lnSpc>
                          <a:spcPct val="107000"/>
                        </a:lnSpc>
                        <a:spcBef>
                          <a:spcPts val="0"/>
                        </a:spcBef>
                        <a:spcAft>
                          <a:spcPts val="0"/>
                        </a:spcAft>
                      </a:pPr>
                      <a:r>
                        <a:rPr lang="en-PH" sz="1800" dirty="0">
                          <a:effectLst/>
                          <a:latin typeface="Century Gothic" panose="020B0502020202020204" pitchFamily="34" charset="0"/>
                        </a:rPr>
                        <a:t>Key informant interviews and Focus Group Discussions</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Corn industry association</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Chicken and hogs feed miller</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Broiler industry player</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Eggs industry player</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DA official (BPI)</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Seed company association</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Animal nutrition expert</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Corn farmers</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Corn traders</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Corn feed millers</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Provincial agriculturists</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DA region office staff</a:t>
                      </a:r>
                    </a:p>
                    <a:p>
                      <a:pPr marL="10160" marR="0">
                        <a:lnSpc>
                          <a:spcPct val="107000"/>
                        </a:lnSpc>
                        <a:spcBef>
                          <a:spcPts val="0"/>
                        </a:spcBef>
                        <a:spcAft>
                          <a:spcPts val="0"/>
                        </a:spcAft>
                      </a:pPr>
                      <a:r>
                        <a:rPr lang="en-PH" sz="1800" dirty="0">
                          <a:effectLst/>
                          <a:latin typeface="Century Gothic" panose="020B0502020202020204" pitchFamily="34" charset="0"/>
                        </a:rPr>
                        <a:t> </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Manila</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Batangas</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Laguna</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Cebu</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Isabela</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Bukidnon</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August to October 2019 </a:t>
                      </a:r>
                    </a:p>
                    <a:p>
                      <a:pPr marL="342900" marR="0" lvl="0" indent="-342900">
                        <a:lnSpc>
                          <a:spcPct val="107000"/>
                        </a:lnSpc>
                        <a:spcBef>
                          <a:spcPts val="0"/>
                        </a:spcBef>
                        <a:spcAft>
                          <a:spcPts val="0"/>
                        </a:spcAft>
                        <a:buFont typeface="Symbol" panose="05050102010706020507" pitchFamily="18" charset="2"/>
                        <a:buChar char=""/>
                      </a:pPr>
                      <a:r>
                        <a:rPr lang="en-PH" sz="1800" dirty="0">
                          <a:effectLst/>
                          <a:latin typeface="Century Gothic" panose="020B0502020202020204" pitchFamily="34" charset="0"/>
                        </a:rPr>
                        <a:t>February 2020</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1351678972"/>
                  </a:ext>
                </a:extLst>
              </a:tr>
            </a:tbl>
          </a:graphicData>
        </a:graphic>
      </p:graphicFrame>
      <p:sp>
        <p:nvSpPr>
          <p:cNvPr id="9" name="Title 1">
            <a:extLst>
              <a:ext uri="{FF2B5EF4-FFF2-40B4-BE49-F238E27FC236}">
                <a16:creationId xmlns:a16="http://schemas.microsoft.com/office/drawing/2014/main" xmlns="" id="{FC3B82E2-C3A9-4ABC-B47E-0A2CCD56290D}"/>
              </a:ext>
            </a:extLst>
          </p:cNvPr>
          <p:cNvSpPr txBox="1">
            <a:spLocks/>
          </p:cNvSpPr>
          <p:nvPr/>
        </p:nvSpPr>
        <p:spPr>
          <a:xfrm>
            <a:off x="387268" y="335556"/>
            <a:ext cx="8452592" cy="6454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PH" sz="2400" b="1" dirty="0">
                <a:latin typeface="Century Gothic" panose="020B0502020202020204" pitchFamily="34" charset="0"/>
              </a:rPr>
              <a:t>KII and FGD stakeholders, locations, and time period</a:t>
            </a:r>
            <a:endParaRPr lang="en-PH" sz="2400" dirty="0">
              <a:latin typeface="Century Gothic" panose="020B0502020202020204" pitchFamily="34" charset="0"/>
            </a:endParaRPr>
          </a:p>
        </p:txBody>
      </p:sp>
      <p:sp>
        <p:nvSpPr>
          <p:cNvPr id="10" name="Text Placeholder 14">
            <a:extLst>
              <a:ext uri="{FF2B5EF4-FFF2-40B4-BE49-F238E27FC236}">
                <a16:creationId xmlns:a16="http://schemas.microsoft.com/office/drawing/2014/main" xmlns="" id="{D4E7C850-9BA7-4AF5-AF56-020B61DDC951}"/>
              </a:ext>
            </a:extLst>
          </p:cNvPr>
          <p:cNvSpPr>
            <a:spLocks noGrp="1"/>
          </p:cNvSpPr>
          <p:nvPr>
            <p:ph type="body" sz="quarter" idx="10"/>
          </p:nvPr>
        </p:nvSpPr>
        <p:spPr>
          <a:xfrm>
            <a:off x="3824171" y="6090920"/>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2669470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xmlns="" id="{852AD0E9-454F-440D-8A25-5D3389D1D207}"/>
              </a:ext>
            </a:extLst>
          </p:cNvPr>
          <p:cNvSpPr/>
          <p:nvPr/>
        </p:nvSpPr>
        <p:spPr>
          <a:xfrm>
            <a:off x="141213" y="2387458"/>
            <a:ext cx="8799862" cy="214224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8" name="Title 1">
            <a:extLst>
              <a:ext uri="{FF2B5EF4-FFF2-40B4-BE49-F238E27FC236}">
                <a16:creationId xmlns:a16="http://schemas.microsoft.com/office/drawing/2014/main" xmlns="" id="{FB53CFC9-2115-4D80-80B8-E6991EEEF1CC}"/>
              </a:ext>
            </a:extLst>
          </p:cNvPr>
          <p:cNvSpPr>
            <a:spLocks noGrp="1"/>
          </p:cNvSpPr>
          <p:nvPr>
            <p:ph type="title"/>
          </p:nvPr>
        </p:nvSpPr>
        <p:spPr>
          <a:xfrm>
            <a:off x="344783" y="617894"/>
            <a:ext cx="7376312" cy="645524"/>
          </a:xfrm>
        </p:spPr>
        <p:txBody>
          <a:bodyPr/>
          <a:lstStyle/>
          <a:p>
            <a:r>
              <a:rPr lang="en-PH" b="1" dirty="0">
                <a:effectLst>
                  <a:outerShdw blurRad="38100" dist="38100" dir="2700000" algn="tl">
                    <a:srgbClr val="000000">
                      <a:alpha val="43137"/>
                    </a:srgbClr>
                  </a:outerShdw>
                </a:effectLst>
                <a:latin typeface="Century Gothic" panose="020B0502020202020204" pitchFamily="34" charset="0"/>
              </a:rPr>
              <a:t>II. METHODOLOGY</a:t>
            </a:r>
          </a:p>
        </p:txBody>
      </p:sp>
      <p:sp>
        <p:nvSpPr>
          <p:cNvPr id="3" name="Content Placeholder 2">
            <a:extLst>
              <a:ext uri="{FF2B5EF4-FFF2-40B4-BE49-F238E27FC236}">
                <a16:creationId xmlns:a16="http://schemas.microsoft.com/office/drawing/2014/main" xmlns="" id="{5E8BE384-64F3-4812-8694-0D272CE0AE26}"/>
              </a:ext>
            </a:extLst>
          </p:cNvPr>
          <p:cNvSpPr>
            <a:spLocks noGrp="1"/>
          </p:cNvSpPr>
          <p:nvPr>
            <p:ph idx="1"/>
          </p:nvPr>
        </p:nvSpPr>
        <p:spPr>
          <a:xfrm>
            <a:off x="515631" y="1756970"/>
            <a:ext cx="8592458" cy="536737"/>
          </a:xfrm>
        </p:spPr>
        <p:txBody>
          <a:bodyPr>
            <a:normAutofit fontScale="25000" lnSpcReduction="20000"/>
          </a:bodyPr>
          <a:lstStyle/>
          <a:p>
            <a:pPr marL="0" indent="0">
              <a:buNone/>
            </a:pPr>
            <a:r>
              <a:rPr lang="en-PH" sz="12800" dirty="0">
                <a:latin typeface="Century Gothic" panose="020B0502020202020204" pitchFamily="34" charset="0"/>
              </a:rPr>
              <a:t>Supply Chain Framework</a:t>
            </a:r>
          </a:p>
          <a:p>
            <a:pPr marL="0" indent="0">
              <a:buNone/>
            </a:pPr>
            <a:endParaRPr lang="en-PH" dirty="0"/>
          </a:p>
          <a:p>
            <a:pPr marL="0" indent="0">
              <a:buNone/>
            </a:pPr>
            <a:endParaRPr lang="en-PH" dirty="0"/>
          </a:p>
          <a:p>
            <a:pPr marL="0" indent="0">
              <a:buNone/>
            </a:pPr>
            <a:endParaRPr lang="en-PH" dirty="0"/>
          </a:p>
          <a:p>
            <a:pPr marL="0" indent="0">
              <a:buNone/>
            </a:pPr>
            <a:endParaRPr lang="en-PH" dirty="0"/>
          </a:p>
          <a:p>
            <a:pPr marL="0" indent="0">
              <a:buNone/>
            </a:pPr>
            <a:endParaRPr lang="en-PH" dirty="0"/>
          </a:p>
          <a:p>
            <a:pPr marL="0" indent="0">
              <a:buNone/>
            </a:pPr>
            <a:endParaRPr lang="en-PH" dirty="0"/>
          </a:p>
        </p:txBody>
      </p:sp>
      <p:sp>
        <p:nvSpPr>
          <p:cNvPr id="52" name="Text Placeholder 14">
            <a:extLst>
              <a:ext uri="{FF2B5EF4-FFF2-40B4-BE49-F238E27FC236}">
                <a16:creationId xmlns:a16="http://schemas.microsoft.com/office/drawing/2014/main" xmlns="" id="{CA237575-ECC0-4AB5-8D62-DFD61D90777F}"/>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grpSp>
        <p:nvGrpSpPr>
          <p:cNvPr id="53" name="Group 52">
            <a:extLst>
              <a:ext uri="{FF2B5EF4-FFF2-40B4-BE49-F238E27FC236}">
                <a16:creationId xmlns:a16="http://schemas.microsoft.com/office/drawing/2014/main" xmlns="" id="{24217B84-92F3-4724-9E31-44A33F787AF9}"/>
              </a:ext>
            </a:extLst>
          </p:cNvPr>
          <p:cNvGrpSpPr/>
          <p:nvPr/>
        </p:nvGrpSpPr>
        <p:grpSpPr>
          <a:xfrm>
            <a:off x="330996" y="2782164"/>
            <a:ext cx="8471686" cy="659768"/>
            <a:chOff x="275770" y="2199900"/>
            <a:chExt cx="8471686" cy="659768"/>
          </a:xfrm>
        </p:grpSpPr>
        <p:grpSp>
          <p:nvGrpSpPr>
            <p:cNvPr id="22" name="Group 21">
              <a:extLst>
                <a:ext uri="{FF2B5EF4-FFF2-40B4-BE49-F238E27FC236}">
                  <a16:creationId xmlns:a16="http://schemas.microsoft.com/office/drawing/2014/main" xmlns="" id="{333F5CB4-D7F8-415B-A5F2-D489568DC882}"/>
                </a:ext>
              </a:extLst>
            </p:cNvPr>
            <p:cNvGrpSpPr/>
            <p:nvPr/>
          </p:nvGrpSpPr>
          <p:grpSpPr>
            <a:xfrm>
              <a:off x="275770" y="2199900"/>
              <a:ext cx="931653" cy="645524"/>
              <a:chOff x="819509" y="1759789"/>
              <a:chExt cx="931653" cy="645524"/>
            </a:xfrm>
            <a:effectLst/>
          </p:grpSpPr>
          <p:sp>
            <p:nvSpPr>
              <p:cNvPr id="10" name="Rectangle 9">
                <a:extLst>
                  <a:ext uri="{FF2B5EF4-FFF2-40B4-BE49-F238E27FC236}">
                    <a16:creationId xmlns:a16="http://schemas.microsoft.com/office/drawing/2014/main" xmlns="" id="{0F13D98D-95FF-46EF-8EB5-67A020F861EC}"/>
                  </a:ext>
                </a:extLst>
              </p:cNvPr>
              <p:cNvSpPr/>
              <p:nvPr/>
            </p:nvSpPr>
            <p:spPr>
              <a:xfrm>
                <a:off x="819509" y="1759789"/>
                <a:ext cx="931653" cy="645524"/>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TextBox 10">
                <a:extLst>
                  <a:ext uri="{FF2B5EF4-FFF2-40B4-BE49-F238E27FC236}">
                    <a16:creationId xmlns:a16="http://schemas.microsoft.com/office/drawing/2014/main" xmlns="" id="{C123E915-D5DA-45A2-A54A-D737723DEA81}"/>
                  </a:ext>
                </a:extLst>
              </p:cNvPr>
              <p:cNvSpPr txBox="1"/>
              <p:nvPr/>
            </p:nvSpPr>
            <p:spPr>
              <a:xfrm>
                <a:off x="879614" y="1785667"/>
                <a:ext cx="811441" cy="553998"/>
              </a:xfrm>
              <a:prstGeom prst="rect">
                <a:avLst/>
              </a:prstGeom>
              <a:noFill/>
              <a:ln>
                <a:noFill/>
              </a:ln>
              <a:scene3d>
                <a:camera prst="orthographicFront"/>
                <a:lightRig rig="threePt" dir="t"/>
              </a:scene3d>
              <a:sp3d>
                <a:bevelT/>
              </a:sp3d>
            </p:spPr>
            <p:txBody>
              <a:bodyPr wrap="none" rtlCol="0">
                <a:spAutoFit/>
              </a:bodyPr>
              <a:lstStyle/>
              <a:p>
                <a:pPr algn="ctr"/>
                <a:r>
                  <a:rPr lang="en-US" sz="1500" b="1" dirty="0">
                    <a:latin typeface="Century Gothic" panose="020B0502020202020204" pitchFamily="34" charset="0"/>
                  </a:rPr>
                  <a:t>Input</a:t>
                </a:r>
              </a:p>
              <a:p>
                <a:pPr algn="ctr"/>
                <a:r>
                  <a:rPr lang="en-US" sz="1500" b="1" dirty="0">
                    <a:latin typeface="Century Gothic" panose="020B0502020202020204" pitchFamily="34" charset="0"/>
                  </a:rPr>
                  <a:t>Supply</a:t>
                </a:r>
                <a:endParaRPr lang="en-PH" sz="1500" b="1" dirty="0">
                  <a:latin typeface="Century Gothic" panose="020B0502020202020204" pitchFamily="34" charset="0"/>
                </a:endParaRPr>
              </a:p>
            </p:txBody>
          </p:sp>
        </p:grpSp>
        <p:grpSp>
          <p:nvGrpSpPr>
            <p:cNvPr id="24" name="Group 23">
              <a:extLst>
                <a:ext uri="{FF2B5EF4-FFF2-40B4-BE49-F238E27FC236}">
                  <a16:creationId xmlns:a16="http://schemas.microsoft.com/office/drawing/2014/main" xmlns="" id="{046F00D3-CE3B-4E02-AEA1-D7C3BBB39339}"/>
                </a:ext>
              </a:extLst>
            </p:cNvPr>
            <p:cNvGrpSpPr/>
            <p:nvPr/>
          </p:nvGrpSpPr>
          <p:grpSpPr>
            <a:xfrm>
              <a:off x="1573424" y="2200886"/>
              <a:ext cx="1184940" cy="645524"/>
              <a:chOff x="1714455" y="1793924"/>
              <a:chExt cx="1184940" cy="645524"/>
            </a:xfrm>
            <a:effectLst/>
          </p:grpSpPr>
          <p:sp>
            <p:nvSpPr>
              <p:cNvPr id="16" name="Rectangle 15">
                <a:extLst>
                  <a:ext uri="{FF2B5EF4-FFF2-40B4-BE49-F238E27FC236}">
                    <a16:creationId xmlns:a16="http://schemas.microsoft.com/office/drawing/2014/main" xmlns="" id="{55A73C13-FF9B-45F8-B73C-20D2987A021D}"/>
                  </a:ext>
                </a:extLst>
              </p:cNvPr>
              <p:cNvSpPr/>
              <p:nvPr/>
            </p:nvSpPr>
            <p:spPr>
              <a:xfrm>
                <a:off x="1748443" y="1793924"/>
                <a:ext cx="1109783" cy="645524"/>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TextBox 16">
                <a:extLst>
                  <a:ext uri="{FF2B5EF4-FFF2-40B4-BE49-F238E27FC236}">
                    <a16:creationId xmlns:a16="http://schemas.microsoft.com/office/drawing/2014/main" xmlns="" id="{62EB3AAF-2564-4618-A9D8-78B912022ACC}"/>
                  </a:ext>
                </a:extLst>
              </p:cNvPr>
              <p:cNvSpPr txBox="1"/>
              <p:nvPr/>
            </p:nvSpPr>
            <p:spPr>
              <a:xfrm>
                <a:off x="1714455" y="1807941"/>
                <a:ext cx="1184940" cy="553998"/>
              </a:xfrm>
              <a:prstGeom prst="rect">
                <a:avLst/>
              </a:prstGeom>
              <a:noFill/>
              <a:ln>
                <a:noFill/>
              </a:ln>
              <a:scene3d>
                <a:camera prst="orthographicFront"/>
                <a:lightRig rig="threePt" dir="t"/>
              </a:scene3d>
              <a:sp3d>
                <a:bevelT/>
              </a:sp3d>
            </p:spPr>
            <p:txBody>
              <a:bodyPr wrap="none" rtlCol="0">
                <a:spAutoFit/>
              </a:bodyPr>
              <a:lstStyle/>
              <a:p>
                <a:pPr algn="ctr"/>
                <a:r>
                  <a:rPr lang="en-US" sz="1500" b="1" dirty="0">
                    <a:latin typeface="Century Gothic" panose="020B0502020202020204" pitchFamily="34" charset="0"/>
                  </a:rPr>
                  <a:t>Farm</a:t>
                </a:r>
              </a:p>
              <a:p>
                <a:pPr algn="ctr"/>
                <a:r>
                  <a:rPr lang="en-US" sz="1500" b="1" dirty="0">
                    <a:latin typeface="Century Gothic" panose="020B0502020202020204" pitchFamily="34" charset="0"/>
                  </a:rPr>
                  <a:t>Production</a:t>
                </a:r>
              </a:p>
            </p:txBody>
          </p:sp>
        </p:grpSp>
        <p:grpSp>
          <p:nvGrpSpPr>
            <p:cNvPr id="23" name="Group 22">
              <a:extLst>
                <a:ext uri="{FF2B5EF4-FFF2-40B4-BE49-F238E27FC236}">
                  <a16:creationId xmlns:a16="http://schemas.microsoft.com/office/drawing/2014/main" xmlns="" id="{78B83576-ABD5-451D-B887-90C693F694E9}"/>
                </a:ext>
              </a:extLst>
            </p:cNvPr>
            <p:cNvGrpSpPr/>
            <p:nvPr/>
          </p:nvGrpSpPr>
          <p:grpSpPr>
            <a:xfrm>
              <a:off x="3117182" y="2214144"/>
              <a:ext cx="931653" cy="645524"/>
              <a:chOff x="3265396" y="1807941"/>
              <a:chExt cx="931653" cy="645524"/>
            </a:xfrm>
            <a:effectLst/>
          </p:grpSpPr>
          <p:sp>
            <p:nvSpPr>
              <p:cNvPr id="12" name="Rectangle 11">
                <a:extLst>
                  <a:ext uri="{FF2B5EF4-FFF2-40B4-BE49-F238E27FC236}">
                    <a16:creationId xmlns:a16="http://schemas.microsoft.com/office/drawing/2014/main" xmlns="" id="{2136849F-DE5A-44C2-8726-1C9F22CF812A}"/>
                  </a:ext>
                </a:extLst>
              </p:cNvPr>
              <p:cNvSpPr/>
              <p:nvPr/>
            </p:nvSpPr>
            <p:spPr>
              <a:xfrm>
                <a:off x="3265396" y="1807941"/>
                <a:ext cx="931653" cy="645524"/>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8" name="TextBox 17">
                <a:extLst>
                  <a:ext uri="{FF2B5EF4-FFF2-40B4-BE49-F238E27FC236}">
                    <a16:creationId xmlns:a16="http://schemas.microsoft.com/office/drawing/2014/main" xmlns="" id="{47160483-41A5-4FA7-8FB8-B94C8F25B257}"/>
                  </a:ext>
                </a:extLst>
              </p:cNvPr>
              <p:cNvSpPr txBox="1"/>
              <p:nvPr/>
            </p:nvSpPr>
            <p:spPr>
              <a:xfrm>
                <a:off x="3307146" y="1950523"/>
                <a:ext cx="867545" cy="323165"/>
              </a:xfrm>
              <a:prstGeom prst="rect">
                <a:avLst/>
              </a:prstGeom>
              <a:noFill/>
              <a:ln>
                <a:noFill/>
              </a:ln>
              <a:scene3d>
                <a:camera prst="orthographicFront"/>
                <a:lightRig rig="threePt" dir="t"/>
              </a:scene3d>
              <a:sp3d>
                <a:bevelT/>
              </a:sp3d>
            </p:spPr>
            <p:txBody>
              <a:bodyPr wrap="none" rtlCol="0">
                <a:spAutoFit/>
              </a:bodyPr>
              <a:lstStyle/>
              <a:p>
                <a:pPr algn="ctr"/>
                <a:r>
                  <a:rPr lang="en-US" sz="1500" b="1" dirty="0">
                    <a:latin typeface="Century Gothic" panose="020B0502020202020204" pitchFamily="34" charset="0"/>
                  </a:rPr>
                  <a:t>Trading</a:t>
                </a:r>
                <a:endParaRPr lang="en-PH" sz="1500" b="1" dirty="0">
                  <a:latin typeface="Century Gothic" panose="020B0502020202020204" pitchFamily="34" charset="0"/>
                </a:endParaRPr>
              </a:p>
            </p:txBody>
          </p:sp>
        </p:grpSp>
        <p:grpSp>
          <p:nvGrpSpPr>
            <p:cNvPr id="25" name="Group 24">
              <a:extLst>
                <a:ext uri="{FF2B5EF4-FFF2-40B4-BE49-F238E27FC236}">
                  <a16:creationId xmlns:a16="http://schemas.microsoft.com/office/drawing/2014/main" xmlns="" id="{E33FC265-73F5-4B36-B175-120839734CB2}"/>
                </a:ext>
              </a:extLst>
            </p:cNvPr>
            <p:cNvGrpSpPr/>
            <p:nvPr/>
          </p:nvGrpSpPr>
          <p:grpSpPr>
            <a:xfrm>
              <a:off x="4423394" y="2199900"/>
              <a:ext cx="1181734" cy="645524"/>
              <a:chOff x="4663671" y="1810528"/>
              <a:chExt cx="1181734" cy="645524"/>
            </a:xfrm>
            <a:effectLst/>
          </p:grpSpPr>
          <p:sp>
            <p:nvSpPr>
              <p:cNvPr id="13" name="Rectangle 12">
                <a:extLst>
                  <a:ext uri="{FF2B5EF4-FFF2-40B4-BE49-F238E27FC236}">
                    <a16:creationId xmlns:a16="http://schemas.microsoft.com/office/drawing/2014/main" xmlns="" id="{7287FD33-BA1F-4CF5-9A57-E6B822F3A019}"/>
                  </a:ext>
                </a:extLst>
              </p:cNvPr>
              <p:cNvSpPr/>
              <p:nvPr/>
            </p:nvSpPr>
            <p:spPr>
              <a:xfrm>
                <a:off x="4699872" y="1810528"/>
                <a:ext cx="1097107" cy="645524"/>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9" name="TextBox 18">
                <a:extLst>
                  <a:ext uri="{FF2B5EF4-FFF2-40B4-BE49-F238E27FC236}">
                    <a16:creationId xmlns:a16="http://schemas.microsoft.com/office/drawing/2014/main" xmlns="" id="{3A4E61A8-66E6-40BD-BDAE-A434DC8C22D7}"/>
                  </a:ext>
                </a:extLst>
              </p:cNvPr>
              <p:cNvSpPr txBox="1"/>
              <p:nvPr/>
            </p:nvSpPr>
            <p:spPr>
              <a:xfrm>
                <a:off x="4663671" y="1958923"/>
                <a:ext cx="1181734" cy="323165"/>
              </a:xfrm>
              <a:prstGeom prst="rect">
                <a:avLst/>
              </a:prstGeom>
              <a:noFill/>
              <a:ln>
                <a:noFill/>
              </a:ln>
              <a:scene3d>
                <a:camera prst="orthographicFront"/>
                <a:lightRig rig="threePt" dir="t"/>
              </a:scene3d>
              <a:sp3d>
                <a:bevelT/>
              </a:sp3d>
            </p:spPr>
            <p:txBody>
              <a:bodyPr wrap="none" rtlCol="0">
                <a:spAutoFit/>
              </a:bodyPr>
              <a:lstStyle/>
              <a:p>
                <a:pPr algn="ctr"/>
                <a:r>
                  <a:rPr lang="en-US" sz="1500" b="1" dirty="0">
                    <a:latin typeface="Century Gothic" panose="020B0502020202020204" pitchFamily="34" charset="0"/>
                  </a:rPr>
                  <a:t>Processing</a:t>
                </a:r>
                <a:endParaRPr lang="en-PH" sz="1500" b="1" dirty="0">
                  <a:latin typeface="Century Gothic" panose="020B0502020202020204" pitchFamily="34" charset="0"/>
                </a:endParaRPr>
              </a:p>
            </p:txBody>
          </p:sp>
        </p:grpSp>
        <p:grpSp>
          <p:nvGrpSpPr>
            <p:cNvPr id="27" name="Group 26">
              <a:extLst>
                <a:ext uri="{FF2B5EF4-FFF2-40B4-BE49-F238E27FC236}">
                  <a16:creationId xmlns:a16="http://schemas.microsoft.com/office/drawing/2014/main" xmlns="" id="{983AAA19-66EE-4060-9D42-6D8E29F9041E}"/>
                </a:ext>
              </a:extLst>
            </p:cNvPr>
            <p:cNvGrpSpPr/>
            <p:nvPr/>
          </p:nvGrpSpPr>
          <p:grpSpPr>
            <a:xfrm>
              <a:off x="5945048" y="2199900"/>
              <a:ext cx="987879" cy="645524"/>
              <a:chOff x="6252871" y="1818816"/>
              <a:chExt cx="987879" cy="645524"/>
            </a:xfrm>
            <a:effectLst/>
          </p:grpSpPr>
          <p:sp>
            <p:nvSpPr>
              <p:cNvPr id="14" name="Rectangle 13">
                <a:extLst>
                  <a:ext uri="{FF2B5EF4-FFF2-40B4-BE49-F238E27FC236}">
                    <a16:creationId xmlns:a16="http://schemas.microsoft.com/office/drawing/2014/main" xmlns="" id="{EFE7BE6A-5C6E-45CA-A459-544D7C44DFB2}"/>
                  </a:ext>
                </a:extLst>
              </p:cNvPr>
              <p:cNvSpPr/>
              <p:nvPr/>
            </p:nvSpPr>
            <p:spPr>
              <a:xfrm>
                <a:off x="6252871" y="1818816"/>
                <a:ext cx="962459" cy="645524"/>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0" name="TextBox 19">
                <a:extLst>
                  <a:ext uri="{FF2B5EF4-FFF2-40B4-BE49-F238E27FC236}">
                    <a16:creationId xmlns:a16="http://schemas.microsoft.com/office/drawing/2014/main" xmlns="" id="{577A0B56-F2FA-4747-AF36-D8501703E5F0}"/>
                  </a:ext>
                </a:extLst>
              </p:cNvPr>
              <p:cNvSpPr txBox="1"/>
              <p:nvPr/>
            </p:nvSpPr>
            <p:spPr>
              <a:xfrm>
                <a:off x="6254583" y="1958923"/>
                <a:ext cx="986167" cy="323165"/>
              </a:xfrm>
              <a:prstGeom prst="rect">
                <a:avLst/>
              </a:prstGeom>
              <a:noFill/>
              <a:ln>
                <a:noFill/>
              </a:ln>
              <a:scene3d>
                <a:camera prst="orthographicFront"/>
                <a:lightRig rig="threePt" dir="t"/>
              </a:scene3d>
              <a:sp3d>
                <a:bevelT/>
              </a:sp3d>
            </p:spPr>
            <p:txBody>
              <a:bodyPr wrap="none" rtlCol="0">
                <a:spAutoFit/>
              </a:bodyPr>
              <a:lstStyle/>
              <a:p>
                <a:pPr algn="ctr"/>
                <a:r>
                  <a:rPr lang="en-US" sz="1500" b="1" dirty="0">
                    <a:latin typeface="Century Gothic" panose="020B0502020202020204" pitchFamily="34" charset="0"/>
                  </a:rPr>
                  <a:t>Retailing</a:t>
                </a:r>
                <a:endParaRPr lang="en-PH" sz="1500" b="1" dirty="0">
                  <a:latin typeface="Century Gothic" panose="020B0502020202020204" pitchFamily="34" charset="0"/>
                </a:endParaRPr>
              </a:p>
            </p:txBody>
          </p:sp>
        </p:grpSp>
        <p:grpSp>
          <p:nvGrpSpPr>
            <p:cNvPr id="26" name="Group 25">
              <a:extLst>
                <a:ext uri="{FF2B5EF4-FFF2-40B4-BE49-F238E27FC236}">
                  <a16:creationId xmlns:a16="http://schemas.microsoft.com/office/drawing/2014/main" xmlns="" id="{B8024426-AC09-4A49-A637-DBE1AC0FF880}"/>
                </a:ext>
              </a:extLst>
            </p:cNvPr>
            <p:cNvGrpSpPr/>
            <p:nvPr/>
          </p:nvGrpSpPr>
          <p:grpSpPr>
            <a:xfrm>
              <a:off x="7322066" y="2200338"/>
              <a:ext cx="1425390" cy="645524"/>
              <a:chOff x="7570884" y="1825597"/>
              <a:chExt cx="1425390" cy="645524"/>
            </a:xfrm>
            <a:effectLst/>
          </p:grpSpPr>
          <p:sp>
            <p:nvSpPr>
              <p:cNvPr id="15" name="Rectangle 14">
                <a:extLst>
                  <a:ext uri="{FF2B5EF4-FFF2-40B4-BE49-F238E27FC236}">
                    <a16:creationId xmlns:a16="http://schemas.microsoft.com/office/drawing/2014/main" xmlns="" id="{4E258960-30DF-482C-977B-6C482D9494EC}"/>
                  </a:ext>
                </a:extLst>
              </p:cNvPr>
              <p:cNvSpPr/>
              <p:nvPr/>
            </p:nvSpPr>
            <p:spPr>
              <a:xfrm>
                <a:off x="7579825" y="1825597"/>
                <a:ext cx="1409903" cy="645524"/>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1" name="TextBox 20">
                <a:extLst>
                  <a:ext uri="{FF2B5EF4-FFF2-40B4-BE49-F238E27FC236}">
                    <a16:creationId xmlns:a16="http://schemas.microsoft.com/office/drawing/2014/main" xmlns="" id="{9F89D450-10A3-4BAB-9B32-A00EC6CB3E42}"/>
                  </a:ext>
                </a:extLst>
              </p:cNvPr>
              <p:cNvSpPr txBox="1"/>
              <p:nvPr/>
            </p:nvSpPr>
            <p:spPr>
              <a:xfrm>
                <a:off x="7570884" y="1941926"/>
                <a:ext cx="1425390" cy="323165"/>
              </a:xfrm>
              <a:prstGeom prst="rect">
                <a:avLst/>
              </a:prstGeom>
              <a:noFill/>
              <a:ln>
                <a:noFill/>
              </a:ln>
              <a:scene3d>
                <a:camera prst="orthographicFront"/>
                <a:lightRig rig="threePt" dir="t"/>
              </a:scene3d>
              <a:sp3d>
                <a:bevelT/>
              </a:sp3d>
            </p:spPr>
            <p:txBody>
              <a:bodyPr wrap="none" rtlCol="0">
                <a:spAutoFit/>
              </a:bodyPr>
              <a:lstStyle/>
              <a:p>
                <a:pPr algn="ctr"/>
                <a:r>
                  <a:rPr lang="en-US" sz="1500" b="1" dirty="0">
                    <a:latin typeface="Century Gothic" panose="020B0502020202020204" pitchFamily="34" charset="0"/>
                  </a:rPr>
                  <a:t>Consumption</a:t>
                </a:r>
                <a:endParaRPr lang="en-PH" sz="1500" b="1" dirty="0">
                  <a:latin typeface="Century Gothic" panose="020B0502020202020204" pitchFamily="34" charset="0"/>
                </a:endParaRPr>
              </a:p>
            </p:txBody>
          </p:sp>
        </p:grpSp>
        <p:cxnSp>
          <p:nvCxnSpPr>
            <p:cNvPr id="29" name="Straight Arrow Connector 28">
              <a:extLst>
                <a:ext uri="{FF2B5EF4-FFF2-40B4-BE49-F238E27FC236}">
                  <a16:creationId xmlns:a16="http://schemas.microsoft.com/office/drawing/2014/main" xmlns="" id="{E1F6273A-5D5F-49EB-9E15-3529AAD90C4C}"/>
                </a:ext>
              </a:extLst>
            </p:cNvPr>
            <p:cNvCxnSpPr>
              <a:cxnSpLocks/>
            </p:cNvCxnSpPr>
            <p:nvPr/>
          </p:nvCxnSpPr>
          <p:spPr>
            <a:xfrm>
              <a:off x="1228007" y="2381302"/>
              <a:ext cx="379405"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4" name="Straight Arrow Connector 33">
              <a:extLst>
                <a:ext uri="{FF2B5EF4-FFF2-40B4-BE49-F238E27FC236}">
                  <a16:creationId xmlns:a16="http://schemas.microsoft.com/office/drawing/2014/main" xmlns="" id="{EB5D1144-E22A-4851-A451-7E2FF22604E8}"/>
                </a:ext>
              </a:extLst>
            </p:cNvPr>
            <p:cNvCxnSpPr>
              <a:cxnSpLocks/>
            </p:cNvCxnSpPr>
            <p:nvPr/>
          </p:nvCxnSpPr>
          <p:spPr>
            <a:xfrm>
              <a:off x="2717195" y="2381302"/>
              <a:ext cx="379405"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5" name="Straight Arrow Connector 34">
              <a:extLst>
                <a:ext uri="{FF2B5EF4-FFF2-40B4-BE49-F238E27FC236}">
                  <a16:creationId xmlns:a16="http://schemas.microsoft.com/office/drawing/2014/main" xmlns="" id="{0897954F-6868-4382-8B41-863564DEDC17}"/>
                </a:ext>
              </a:extLst>
            </p:cNvPr>
            <p:cNvCxnSpPr>
              <a:cxnSpLocks/>
            </p:cNvCxnSpPr>
            <p:nvPr/>
          </p:nvCxnSpPr>
          <p:spPr>
            <a:xfrm>
              <a:off x="4065450" y="2381302"/>
              <a:ext cx="379405"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6" name="Straight Arrow Connector 35">
              <a:extLst>
                <a:ext uri="{FF2B5EF4-FFF2-40B4-BE49-F238E27FC236}">
                  <a16:creationId xmlns:a16="http://schemas.microsoft.com/office/drawing/2014/main" xmlns="" id="{B77D4F21-91FD-4F38-B523-BE2ADBA41538}"/>
                </a:ext>
              </a:extLst>
            </p:cNvPr>
            <p:cNvCxnSpPr>
              <a:cxnSpLocks/>
            </p:cNvCxnSpPr>
            <p:nvPr/>
          </p:nvCxnSpPr>
          <p:spPr>
            <a:xfrm>
              <a:off x="6932927" y="2381302"/>
              <a:ext cx="379405"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7" name="Straight Arrow Connector 36">
              <a:extLst>
                <a:ext uri="{FF2B5EF4-FFF2-40B4-BE49-F238E27FC236}">
                  <a16:creationId xmlns:a16="http://schemas.microsoft.com/office/drawing/2014/main" xmlns="" id="{7BAA0A54-3F68-4344-9562-27A0599FF40E}"/>
                </a:ext>
              </a:extLst>
            </p:cNvPr>
            <p:cNvCxnSpPr>
              <a:cxnSpLocks/>
            </p:cNvCxnSpPr>
            <p:nvPr/>
          </p:nvCxnSpPr>
          <p:spPr>
            <a:xfrm>
              <a:off x="5556702" y="2381302"/>
              <a:ext cx="379405"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41" name="Straight Arrow Connector 40">
              <a:extLst>
                <a:ext uri="{FF2B5EF4-FFF2-40B4-BE49-F238E27FC236}">
                  <a16:creationId xmlns:a16="http://schemas.microsoft.com/office/drawing/2014/main" xmlns="" id="{1BE7CA3E-F77E-4FD0-8CB2-281987DDAF1E}"/>
                </a:ext>
              </a:extLst>
            </p:cNvPr>
            <p:cNvCxnSpPr>
              <a:cxnSpLocks/>
            </p:cNvCxnSpPr>
            <p:nvPr/>
          </p:nvCxnSpPr>
          <p:spPr>
            <a:xfrm flipH="1">
              <a:off x="1199147" y="2637700"/>
              <a:ext cx="408265" cy="1226"/>
            </a:xfrm>
            <a:prstGeom prst="straightConnector1">
              <a:avLst/>
            </a:prstGeom>
            <a:ln w="1905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xmlns="" id="{71DCC647-1247-495C-AFCC-3EAD0B2B0556}"/>
                </a:ext>
              </a:extLst>
            </p:cNvPr>
            <p:cNvCxnSpPr>
              <a:cxnSpLocks/>
            </p:cNvCxnSpPr>
            <p:nvPr/>
          </p:nvCxnSpPr>
          <p:spPr>
            <a:xfrm flipH="1">
              <a:off x="2716100" y="2637700"/>
              <a:ext cx="408265" cy="1226"/>
            </a:xfrm>
            <a:prstGeom prst="straightConnector1">
              <a:avLst/>
            </a:prstGeom>
            <a:ln w="1905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xmlns="" id="{18020FDB-F51E-4FD5-8112-AFE1995BFC73}"/>
                </a:ext>
              </a:extLst>
            </p:cNvPr>
            <p:cNvCxnSpPr>
              <a:cxnSpLocks/>
            </p:cNvCxnSpPr>
            <p:nvPr/>
          </p:nvCxnSpPr>
          <p:spPr>
            <a:xfrm flipH="1">
              <a:off x="4036603" y="2637700"/>
              <a:ext cx="408265" cy="1226"/>
            </a:xfrm>
            <a:prstGeom prst="straightConnector1">
              <a:avLst/>
            </a:prstGeom>
            <a:ln w="1905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xmlns="" id="{A81CF715-A96B-4332-96B7-11675494A957}"/>
                </a:ext>
              </a:extLst>
            </p:cNvPr>
            <p:cNvCxnSpPr>
              <a:cxnSpLocks/>
            </p:cNvCxnSpPr>
            <p:nvPr/>
          </p:nvCxnSpPr>
          <p:spPr>
            <a:xfrm flipH="1">
              <a:off x="5527246" y="2636474"/>
              <a:ext cx="408265" cy="1226"/>
            </a:xfrm>
            <a:prstGeom prst="straightConnector1">
              <a:avLst/>
            </a:prstGeom>
            <a:ln w="1905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xmlns="" id="{9AE8451B-CD05-4534-94A0-64465B6BC76B}"/>
                </a:ext>
              </a:extLst>
            </p:cNvPr>
            <p:cNvCxnSpPr>
              <a:cxnSpLocks/>
            </p:cNvCxnSpPr>
            <p:nvPr/>
          </p:nvCxnSpPr>
          <p:spPr>
            <a:xfrm flipH="1">
              <a:off x="6901711" y="2620523"/>
              <a:ext cx="408265" cy="1226"/>
            </a:xfrm>
            <a:prstGeom prst="straightConnector1">
              <a:avLst/>
            </a:prstGeom>
            <a:ln w="1905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8" name="Straight Arrow Connector 47">
            <a:extLst>
              <a:ext uri="{FF2B5EF4-FFF2-40B4-BE49-F238E27FC236}">
                <a16:creationId xmlns:a16="http://schemas.microsoft.com/office/drawing/2014/main" xmlns="" id="{0917280F-3283-4B4F-82B4-AF86024114EA}"/>
              </a:ext>
            </a:extLst>
          </p:cNvPr>
          <p:cNvCxnSpPr>
            <a:cxnSpLocks/>
          </p:cNvCxnSpPr>
          <p:nvPr/>
        </p:nvCxnSpPr>
        <p:spPr>
          <a:xfrm>
            <a:off x="771745" y="3861807"/>
            <a:ext cx="379405"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49" name="Straight Arrow Connector 48">
            <a:extLst>
              <a:ext uri="{FF2B5EF4-FFF2-40B4-BE49-F238E27FC236}">
                <a16:creationId xmlns:a16="http://schemas.microsoft.com/office/drawing/2014/main" xmlns="" id="{B1B566F4-C45F-4585-AF0D-5E5AEF64573B}"/>
              </a:ext>
            </a:extLst>
          </p:cNvPr>
          <p:cNvCxnSpPr>
            <a:cxnSpLocks/>
          </p:cNvCxnSpPr>
          <p:nvPr/>
        </p:nvCxnSpPr>
        <p:spPr>
          <a:xfrm flipH="1">
            <a:off x="742885" y="4118205"/>
            <a:ext cx="408265" cy="1226"/>
          </a:xfrm>
          <a:prstGeom prst="straightConnector1">
            <a:avLst/>
          </a:prstGeom>
          <a:ln w="1905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xmlns="" id="{54FC36A3-4785-49B7-B128-C5B7143AE82B}"/>
              </a:ext>
            </a:extLst>
          </p:cNvPr>
          <p:cNvSpPr txBox="1"/>
          <p:nvPr/>
        </p:nvSpPr>
        <p:spPr>
          <a:xfrm>
            <a:off x="1168995" y="3732654"/>
            <a:ext cx="3510142" cy="553998"/>
          </a:xfrm>
          <a:prstGeom prst="rect">
            <a:avLst/>
          </a:prstGeom>
          <a:noFill/>
        </p:spPr>
        <p:txBody>
          <a:bodyPr wrap="square" rtlCol="0">
            <a:spAutoFit/>
          </a:bodyPr>
          <a:lstStyle/>
          <a:p>
            <a:r>
              <a:rPr lang="en-US" sz="1500" b="1" dirty="0">
                <a:latin typeface="Century Gothic" panose="020B0502020202020204" pitchFamily="34" charset="0"/>
              </a:rPr>
              <a:t>Product flow</a:t>
            </a:r>
          </a:p>
          <a:p>
            <a:r>
              <a:rPr lang="en-US" sz="1500" b="1" dirty="0">
                <a:latin typeface="Century Gothic" panose="020B0502020202020204" pitchFamily="34" charset="0"/>
              </a:rPr>
              <a:t>Payment and information flow</a:t>
            </a:r>
            <a:endParaRPr lang="en-PH" sz="1500" b="1" dirty="0">
              <a:latin typeface="Century Gothic" panose="020B0502020202020204" pitchFamily="34" charset="0"/>
            </a:endParaRPr>
          </a:p>
        </p:txBody>
      </p:sp>
      <p:sp>
        <p:nvSpPr>
          <p:cNvPr id="57" name="Content Placeholder 2">
            <a:extLst>
              <a:ext uri="{FF2B5EF4-FFF2-40B4-BE49-F238E27FC236}">
                <a16:creationId xmlns:a16="http://schemas.microsoft.com/office/drawing/2014/main" xmlns="" id="{0CECEB9A-E482-4881-85F8-BFE155D595D8}"/>
              </a:ext>
            </a:extLst>
          </p:cNvPr>
          <p:cNvSpPr txBox="1">
            <a:spLocks/>
          </p:cNvSpPr>
          <p:nvPr/>
        </p:nvSpPr>
        <p:spPr>
          <a:xfrm>
            <a:off x="2226481" y="4792835"/>
            <a:ext cx="5141077" cy="5367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PH" dirty="0">
                <a:latin typeface="Century Gothic" panose="020B0502020202020204" pitchFamily="34" charset="0"/>
              </a:rPr>
              <a:t>Supply Chain Model</a:t>
            </a:r>
          </a:p>
          <a:p>
            <a:pPr marL="0" indent="0">
              <a:buFont typeface="Arial" panose="020B0604020202020204" pitchFamily="34" charset="0"/>
              <a:buNone/>
            </a:pPr>
            <a:endParaRPr lang="en-PH" sz="3600" dirty="0">
              <a:latin typeface="Century Gothic" panose="020B0502020202020204" pitchFamily="34" charset="0"/>
            </a:endParaRPr>
          </a:p>
          <a:p>
            <a:pPr marL="0" indent="0">
              <a:buFont typeface="Arial" panose="020B0604020202020204" pitchFamily="34" charset="0"/>
              <a:buNone/>
            </a:pPr>
            <a:endParaRPr lang="en-PH" sz="3600" dirty="0">
              <a:latin typeface="Century Gothic" panose="020B0502020202020204" pitchFamily="34" charset="0"/>
            </a:endParaRPr>
          </a:p>
          <a:p>
            <a:pPr marL="0" indent="0">
              <a:buFont typeface="Arial" panose="020B0604020202020204" pitchFamily="34" charset="0"/>
              <a:buNone/>
            </a:pPr>
            <a:endParaRPr lang="en-PH" sz="3600" dirty="0">
              <a:latin typeface="Century Gothic" panose="020B0502020202020204" pitchFamily="34" charset="0"/>
            </a:endParaRPr>
          </a:p>
          <a:p>
            <a:pPr marL="0" indent="0">
              <a:buFont typeface="Arial" panose="020B0604020202020204" pitchFamily="34" charset="0"/>
              <a:buNone/>
            </a:pPr>
            <a:endParaRPr lang="en-PH" sz="3600" dirty="0">
              <a:latin typeface="Century Gothic" panose="020B0502020202020204" pitchFamily="34" charset="0"/>
            </a:endParaRPr>
          </a:p>
          <a:p>
            <a:pPr marL="0" indent="0">
              <a:buFont typeface="Arial" panose="020B0604020202020204" pitchFamily="34" charset="0"/>
              <a:buNone/>
            </a:pPr>
            <a:endParaRPr lang="en-PH" sz="3600" dirty="0">
              <a:latin typeface="Century Gothic" panose="020B0502020202020204" pitchFamily="34" charset="0"/>
            </a:endParaRPr>
          </a:p>
          <a:p>
            <a:pPr marL="0" indent="0">
              <a:buFont typeface="Arial" panose="020B0604020202020204" pitchFamily="34" charset="0"/>
              <a:buNone/>
            </a:pPr>
            <a:endParaRPr lang="en-PH" sz="3600" dirty="0">
              <a:latin typeface="Century Gothic" panose="020B0502020202020204" pitchFamily="34" charset="0"/>
            </a:endParaRPr>
          </a:p>
        </p:txBody>
      </p:sp>
    </p:spTree>
    <p:extLst>
      <p:ext uri="{BB962C8B-B14F-4D97-AF65-F5344CB8AC3E}">
        <p14:creationId xmlns:p14="http://schemas.microsoft.com/office/powerpoint/2010/main" val="1969474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644662-BBD2-4917-A97F-B0BE0EDAE1B9}"/>
              </a:ext>
            </a:extLst>
          </p:cNvPr>
          <p:cNvSpPr>
            <a:spLocks noGrp="1"/>
          </p:cNvSpPr>
          <p:nvPr>
            <p:ph type="title"/>
          </p:nvPr>
        </p:nvSpPr>
        <p:spPr/>
        <p:txBody>
          <a:bodyPr>
            <a:normAutofit/>
          </a:bodyPr>
          <a:lstStyle/>
          <a:p>
            <a:r>
              <a:rPr lang="en-PH" b="1" dirty="0">
                <a:effectLst>
                  <a:outerShdw blurRad="38100" dist="38100" dir="2700000" algn="tl">
                    <a:srgbClr val="000000">
                      <a:alpha val="43137"/>
                    </a:srgbClr>
                  </a:outerShdw>
                </a:effectLst>
                <a:latin typeface="Century Gothic" panose="020B0502020202020204" pitchFamily="34" charset="0"/>
              </a:rPr>
              <a:t>III. RESULTS AND DISCUSSION</a:t>
            </a:r>
          </a:p>
        </p:txBody>
      </p:sp>
      <p:sp>
        <p:nvSpPr>
          <p:cNvPr id="3" name="Content Placeholder 2">
            <a:extLst>
              <a:ext uri="{FF2B5EF4-FFF2-40B4-BE49-F238E27FC236}">
                <a16:creationId xmlns:a16="http://schemas.microsoft.com/office/drawing/2014/main" xmlns="" id="{C9564DF5-3B7F-4A92-A4EA-0C2E03F1CFB5}"/>
              </a:ext>
            </a:extLst>
          </p:cNvPr>
          <p:cNvSpPr>
            <a:spLocks noGrp="1"/>
          </p:cNvSpPr>
          <p:nvPr>
            <p:ph idx="1"/>
          </p:nvPr>
        </p:nvSpPr>
        <p:spPr>
          <a:xfrm>
            <a:off x="263245" y="777357"/>
            <a:ext cx="8592455" cy="518039"/>
          </a:xfrm>
        </p:spPr>
        <p:txBody>
          <a:bodyPr/>
          <a:lstStyle/>
          <a:p>
            <a:pPr marL="0" indent="0">
              <a:buNone/>
            </a:pPr>
            <a:r>
              <a:rPr lang="en-PH" sz="2800" dirty="0">
                <a:latin typeface="Century Gothic" panose="020B0502020202020204" pitchFamily="34" charset="0"/>
              </a:rPr>
              <a:t>Description of the Philippine Corn Industry</a:t>
            </a:r>
          </a:p>
        </p:txBody>
      </p:sp>
      <p:graphicFrame>
        <p:nvGraphicFramePr>
          <p:cNvPr id="6" name="Table 5">
            <a:extLst>
              <a:ext uri="{FF2B5EF4-FFF2-40B4-BE49-F238E27FC236}">
                <a16:creationId xmlns:a16="http://schemas.microsoft.com/office/drawing/2014/main" xmlns="" id="{2CC3D8A1-1A21-4CA3-90F9-E5519F9F7744}"/>
              </a:ext>
            </a:extLst>
          </p:cNvPr>
          <p:cNvGraphicFramePr>
            <a:graphicFrameLocks noGrp="1"/>
          </p:cNvGraphicFramePr>
          <p:nvPr>
            <p:extLst>
              <p:ext uri="{D42A27DB-BD31-4B8C-83A1-F6EECF244321}">
                <p14:modId xmlns:p14="http://schemas.microsoft.com/office/powerpoint/2010/main" val="1204670392"/>
              </p:ext>
            </p:extLst>
          </p:nvPr>
        </p:nvGraphicFramePr>
        <p:xfrm>
          <a:off x="435836" y="2054955"/>
          <a:ext cx="8432391" cy="4622800"/>
        </p:xfrm>
        <a:graphic>
          <a:graphicData uri="http://schemas.openxmlformats.org/drawingml/2006/table">
            <a:tbl>
              <a:tblPr>
                <a:tableStyleId>{5C22544A-7EE6-4342-B048-85BDC9FD1C3A}</a:tableStyleId>
              </a:tblPr>
              <a:tblGrid>
                <a:gridCol w="1347948">
                  <a:extLst>
                    <a:ext uri="{9D8B030D-6E8A-4147-A177-3AD203B41FA5}">
                      <a16:colId xmlns:a16="http://schemas.microsoft.com/office/drawing/2014/main" xmlns="" val="749034658"/>
                    </a:ext>
                  </a:extLst>
                </a:gridCol>
                <a:gridCol w="2327817">
                  <a:extLst>
                    <a:ext uri="{9D8B030D-6E8A-4147-A177-3AD203B41FA5}">
                      <a16:colId xmlns:a16="http://schemas.microsoft.com/office/drawing/2014/main" xmlns="" val="3095346283"/>
                    </a:ext>
                  </a:extLst>
                </a:gridCol>
                <a:gridCol w="2344264">
                  <a:extLst>
                    <a:ext uri="{9D8B030D-6E8A-4147-A177-3AD203B41FA5}">
                      <a16:colId xmlns:a16="http://schemas.microsoft.com/office/drawing/2014/main" xmlns="" val="3555223557"/>
                    </a:ext>
                  </a:extLst>
                </a:gridCol>
                <a:gridCol w="2412362">
                  <a:extLst>
                    <a:ext uri="{9D8B030D-6E8A-4147-A177-3AD203B41FA5}">
                      <a16:colId xmlns:a16="http://schemas.microsoft.com/office/drawing/2014/main" xmlns="" val="2736606765"/>
                    </a:ext>
                  </a:extLst>
                </a:gridCol>
              </a:tblGrid>
              <a:tr h="413878">
                <a:tc>
                  <a:txBody>
                    <a:bodyPr/>
                    <a:lstStyle/>
                    <a:p>
                      <a:pPr marL="0" marR="0" algn="ctr">
                        <a:spcBef>
                          <a:spcPts val="0"/>
                        </a:spcBef>
                        <a:spcAft>
                          <a:spcPts val="0"/>
                        </a:spcAft>
                      </a:pPr>
                      <a:r>
                        <a:rPr lang="en-PH" sz="1800" b="1" dirty="0">
                          <a:solidFill>
                            <a:schemeClr val="bg1"/>
                          </a:solidFill>
                          <a:effectLst/>
                          <a:latin typeface="Century Gothic" panose="020B0502020202020204" pitchFamily="34" charset="0"/>
                        </a:rPr>
                        <a:t>Type of corn</a:t>
                      </a:r>
                      <a:endParaRPr lang="en-PH" sz="18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tc>
                  <a:txBody>
                    <a:bodyPr/>
                    <a:lstStyle/>
                    <a:p>
                      <a:pPr marL="0" marR="0" algn="ctr">
                        <a:spcBef>
                          <a:spcPts val="0"/>
                        </a:spcBef>
                        <a:spcAft>
                          <a:spcPts val="0"/>
                        </a:spcAft>
                      </a:pPr>
                      <a:r>
                        <a:rPr lang="en-PH" sz="1800" b="1" dirty="0">
                          <a:solidFill>
                            <a:schemeClr val="bg1"/>
                          </a:solidFill>
                          <a:effectLst/>
                          <a:latin typeface="Century Gothic" panose="020B0502020202020204" pitchFamily="34" charset="0"/>
                        </a:rPr>
                        <a:t>Flint</a:t>
                      </a:r>
                      <a:endParaRPr lang="en-PH" sz="18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tc>
                  <a:txBody>
                    <a:bodyPr/>
                    <a:lstStyle/>
                    <a:p>
                      <a:pPr marL="0" marR="0" algn="ctr">
                        <a:spcBef>
                          <a:spcPts val="0"/>
                        </a:spcBef>
                        <a:spcAft>
                          <a:spcPts val="0"/>
                        </a:spcAft>
                      </a:pPr>
                      <a:r>
                        <a:rPr lang="en-PH" sz="1800" b="1" dirty="0">
                          <a:solidFill>
                            <a:schemeClr val="bg1"/>
                          </a:solidFill>
                          <a:effectLst/>
                          <a:latin typeface="Century Gothic" panose="020B0502020202020204" pitchFamily="34" charset="0"/>
                        </a:rPr>
                        <a:t>Glutinous</a:t>
                      </a:r>
                      <a:endParaRPr lang="en-PH" sz="18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tc>
                  <a:txBody>
                    <a:bodyPr/>
                    <a:lstStyle/>
                    <a:p>
                      <a:pPr marL="0" marR="0" algn="ctr">
                        <a:spcBef>
                          <a:spcPts val="0"/>
                        </a:spcBef>
                        <a:spcAft>
                          <a:spcPts val="0"/>
                        </a:spcAft>
                      </a:pPr>
                      <a:r>
                        <a:rPr lang="en-PH" sz="1800" b="1" dirty="0">
                          <a:solidFill>
                            <a:schemeClr val="bg1"/>
                          </a:solidFill>
                          <a:effectLst/>
                          <a:latin typeface="Century Gothic" panose="020B0502020202020204" pitchFamily="34" charset="0"/>
                        </a:rPr>
                        <a:t>Sweet</a:t>
                      </a:r>
                      <a:endParaRPr lang="en-PH" sz="18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extLst>
                  <a:ext uri="{0D108BD9-81ED-4DB2-BD59-A6C34878D82A}">
                    <a16:rowId xmlns:a16="http://schemas.microsoft.com/office/drawing/2014/main" xmlns="" val="1489869124"/>
                  </a:ext>
                </a:extLst>
              </a:tr>
              <a:tr h="1120327">
                <a:tc>
                  <a:txBody>
                    <a:bodyPr/>
                    <a:lstStyle/>
                    <a:p>
                      <a:pPr marL="0" marR="0" algn="ctr">
                        <a:spcBef>
                          <a:spcPts val="0"/>
                        </a:spcBef>
                        <a:spcAft>
                          <a:spcPts val="0"/>
                        </a:spcAft>
                      </a:pPr>
                      <a:r>
                        <a:rPr lang="en-PH" sz="1800" dirty="0">
                          <a:effectLst/>
                          <a:latin typeface="Century Gothic" panose="020B0502020202020204" pitchFamily="34" charset="0"/>
                        </a:rPr>
                        <a:t>yellow</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b="1" dirty="0">
                          <a:effectLst/>
                          <a:latin typeface="Century Gothic" panose="020B0502020202020204" pitchFamily="34" charset="0"/>
                        </a:rPr>
                        <a:t>milled (hammer type) for feeds; used also in cereals, ‘</a:t>
                      </a:r>
                      <a:r>
                        <a:rPr lang="en-PH" sz="1800" b="1" dirty="0" err="1">
                          <a:effectLst/>
                          <a:latin typeface="Century Gothic" panose="020B0502020202020204" pitchFamily="34" charset="0"/>
                        </a:rPr>
                        <a:t>chippy</a:t>
                      </a:r>
                      <a:r>
                        <a:rPr lang="en-PH" sz="1800" b="1" dirty="0">
                          <a:effectLst/>
                          <a:latin typeface="Century Gothic" panose="020B0502020202020204" pitchFamily="34" charset="0"/>
                        </a:rPr>
                        <a:t>’, in brewery</a:t>
                      </a:r>
                      <a:endParaRPr lang="en-PH" sz="18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dirty="0">
                          <a:effectLst/>
                          <a:latin typeface="Century Gothic" panose="020B0502020202020204" pitchFamily="34" charset="0"/>
                        </a:rPr>
                        <a:t>(not common)</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dirty="0">
                          <a:effectLst/>
                          <a:latin typeface="Century Gothic" panose="020B0502020202020204" pitchFamily="34" charset="0"/>
                        </a:rPr>
                        <a:t>boiled when at soft dough stage</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extLst>
                  <a:ext uri="{0D108BD9-81ED-4DB2-BD59-A6C34878D82A}">
                    <a16:rowId xmlns:a16="http://schemas.microsoft.com/office/drawing/2014/main" xmlns="" val="3551478846"/>
                  </a:ext>
                </a:extLst>
              </a:tr>
              <a:tr h="927659">
                <a:tc>
                  <a:txBody>
                    <a:bodyPr/>
                    <a:lstStyle/>
                    <a:p>
                      <a:pPr marL="0" marR="0" algn="ctr">
                        <a:spcBef>
                          <a:spcPts val="0"/>
                        </a:spcBef>
                        <a:spcAft>
                          <a:spcPts val="0"/>
                        </a:spcAft>
                      </a:pPr>
                      <a:r>
                        <a:rPr lang="en-PH" sz="1800" dirty="0">
                          <a:effectLst/>
                          <a:latin typeface="Century Gothic" panose="020B0502020202020204" pitchFamily="34" charset="0"/>
                        </a:rPr>
                        <a:t>white</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b="1" dirty="0">
                          <a:effectLst/>
                          <a:latin typeface="Century Gothic" panose="020B0502020202020204" pitchFamily="34" charset="0"/>
                        </a:rPr>
                        <a:t>milled into grits as food</a:t>
                      </a:r>
                      <a:endParaRPr lang="en-PH" sz="18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dirty="0">
                          <a:effectLst/>
                          <a:latin typeface="Century Gothic" panose="020B0502020202020204" pitchFamily="34" charset="0"/>
                        </a:rPr>
                        <a:t>boiled when at soft dough stage; at matured stage processed to ‘</a:t>
                      </a:r>
                      <a:r>
                        <a:rPr lang="en-PH" sz="1800" dirty="0" err="1">
                          <a:effectLst/>
                          <a:latin typeface="Century Gothic" panose="020B0502020202020204" pitchFamily="34" charset="0"/>
                        </a:rPr>
                        <a:t>binatog</a:t>
                      </a:r>
                      <a:r>
                        <a:rPr lang="en-PH" sz="1800" dirty="0">
                          <a:effectLst/>
                          <a:latin typeface="Century Gothic" panose="020B0502020202020204" pitchFamily="34" charset="0"/>
                        </a:rPr>
                        <a:t>’, ‘</a:t>
                      </a:r>
                      <a:r>
                        <a:rPr lang="en-PH" sz="1800" dirty="0" err="1">
                          <a:effectLst/>
                          <a:latin typeface="Century Gothic" panose="020B0502020202020204" pitchFamily="34" charset="0"/>
                        </a:rPr>
                        <a:t>cornick</a:t>
                      </a:r>
                      <a:r>
                        <a:rPr lang="en-PH" sz="1800" dirty="0">
                          <a:effectLst/>
                          <a:latin typeface="Century Gothic" panose="020B0502020202020204" pitchFamily="34" charset="0"/>
                        </a:rPr>
                        <a:t>’ or cornstarch</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dirty="0">
                          <a:effectLst/>
                          <a:latin typeface="Century Gothic" panose="020B0502020202020204" pitchFamily="34" charset="0"/>
                        </a:rPr>
                        <a:t>not common</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extLst>
                  <a:ext uri="{0D108BD9-81ED-4DB2-BD59-A6C34878D82A}">
                    <a16:rowId xmlns:a16="http://schemas.microsoft.com/office/drawing/2014/main" xmlns="" val="960067090"/>
                  </a:ext>
                </a:extLst>
              </a:tr>
              <a:tr h="413878">
                <a:tc>
                  <a:txBody>
                    <a:bodyPr/>
                    <a:lstStyle/>
                    <a:p>
                      <a:pPr marL="0" marR="0" algn="ctr">
                        <a:spcBef>
                          <a:spcPts val="0"/>
                        </a:spcBef>
                        <a:spcAft>
                          <a:spcPts val="0"/>
                        </a:spcAft>
                      </a:pPr>
                      <a:r>
                        <a:rPr lang="en-PH" sz="1800" dirty="0">
                          <a:effectLst/>
                          <a:latin typeface="Century Gothic" panose="020B0502020202020204" pitchFamily="34" charset="0"/>
                        </a:rPr>
                        <a:t>other colors</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dirty="0">
                          <a:effectLst/>
                          <a:latin typeface="Century Gothic" panose="020B0502020202020204" pitchFamily="34" charset="0"/>
                        </a:rPr>
                        <a:t>not common</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dirty="0">
                          <a:effectLst/>
                          <a:latin typeface="Century Gothic" panose="020B0502020202020204" pitchFamily="34" charset="0"/>
                        </a:rPr>
                        <a:t>not common</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0" marR="0">
                        <a:spcBef>
                          <a:spcPts val="0"/>
                        </a:spcBef>
                        <a:spcAft>
                          <a:spcPts val="0"/>
                        </a:spcAft>
                      </a:pPr>
                      <a:r>
                        <a:rPr lang="en-PH" sz="1800" dirty="0">
                          <a:effectLst/>
                          <a:latin typeface="Century Gothic" panose="020B0502020202020204" pitchFamily="34" charset="0"/>
                        </a:rPr>
                        <a:t>not common</a:t>
                      </a:r>
                      <a:endParaRPr lang="en-PH"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extLst>
                  <a:ext uri="{0D108BD9-81ED-4DB2-BD59-A6C34878D82A}">
                    <a16:rowId xmlns:a16="http://schemas.microsoft.com/office/drawing/2014/main" xmlns="" val="3266784461"/>
                  </a:ext>
                </a:extLst>
              </a:tr>
            </a:tbl>
          </a:graphicData>
        </a:graphic>
      </p:graphicFrame>
      <p:sp>
        <p:nvSpPr>
          <p:cNvPr id="7" name="Rectangle 6">
            <a:extLst>
              <a:ext uri="{FF2B5EF4-FFF2-40B4-BE49-F238E27FC236}">
                <a16:creationId xmlns:a16="http://schemas.microsoft.com/office/drawing/2014/main" xmlns="" id="{1A07E8F0-FA26-4783-AC0E-7F833A7B1145}"/>
              </a:ext>
            </a:extLst>
          </p:cNvPr>
          <p:cNvSpPr/>
          <p:nvPr/>
        </p:nvSpPr>
        <p:spPr>
          <a:xfrm>
            <a:off x="263245" y="1333498"/>
            <a:ext cx="8672937" cy="707886"/>
          </a:xfrm>
          <a:prstGeom prst="rect">
            <a:avLst/>
          </a:prstGeom>
        </p:spPr>
        <p:txBody>
          <a:bodyPr wrap="square">
            <a:spAutoFit/>
          </a:bodyPr>
          <a:lstStyle/>
          <a:p>
            <a:pPr marL="538162" indent="0">
              <a:buNone/>
            </a:pPr>
            <a:r>
              <a:rPr lang="en-PH" sz="2000" b="1" dirty="0">
                <a:latin typeface="Century Gothic" panose="020B0502020202020204" pitchFamily="34" charset="0"/>
              </a:rPr>
              <a:t>First, differentiating between different types of corn based on color and nature of the grain</a:t>
            </a:r>
          </a:p>
        </p:txBody>
      </p:sp>
    </p:spTree>
    <p:extLst>
      <p:ext uri="{BB962C8B-B14F-4D97-AF65-F5344CB8AC3E}">
        <p14:creationId xmlns:p14="http://schemas.microsoft.com/office/powerpoint/2010/main" val="2128176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1B1AC3D-5B53-4F20-AA1A-4327D54CFA1C}"/>
              </a:ext>
            </a:extLst>
          </p:cNvPr>
          <p:cNvSpPr>
            <a:spLocks noGrp="1"/>
          </p:cNvSpPr>
          <p:nvPr>
            <p:ph idx="1"/>
          </p:nvPr>
        </p:nvSpPr>
        <p:spPr>
          <a:xfrm>
            <a:off x="530992" y="1305485"/>
            <a:ext cx="8082016" cy="3655913"/>
          </a:xfrm>
        </p:spPr>
        <p:txBody>
          <a:bodyPr>
            <a:normAutofit fontScale="92500" lnSpcReduction="10000"/>
          </a:bodyPr>
          <a:lstStyle/>
          <a:p>
            <a:r>
              <a:rPr lang="en-PH" sz="2800" dirty="0">
                <a:latin typeface="Century Gothic" panose="020B0502020202020204" pitchFamily="34" charset="0"/>
              </a:rPr>
              <a:t>White (flint) corn is consumed mostly in mountainous areas in Visayas and Mindanao</a:t>
            </a:r>
          </a:p>
          <a:p>
            <a:endParaRPr lang="en-PH" sz="2800" dirty="0">
              <a:latin typeface="Century Gothic" panose="020B0502020202020204" pitchFamily="34" charset="0"/>
            </a:endParaRPr>
          </a:p>
          <a:p>
            <a:r>
              <a:rPr lang="en-PH" sz="2800" dirty="0">
                <a:latin typeface="Century Gothic" panose="020B0502020202020204" pitchFamily="34" charset="0"/>
              </a:rPr>
              <a:t>Yellow corn is extensively used for feeds unlike other countries such as Mexico where yellow corn is the type used for food</a:t>
            </a:r>
          </a:p>
          <a:p>
            <a:endParaRPr lang="en-PH" sz="2800" dirty="0">
              <a:latin typeface="Century Gothic" panose="020B0502020202020204" pitchFamily="34" charset="0"/>
            </a:endParaRPr>
          </a:p>
          <a:p>
            <a:r>
              <a:rPr lang="en-PH" sz="2800" dirty="0">
                <a:latin typeface="Century Gothic" panose="020B0502020202020204" pitchFamily="34" charset="0"/>
              </a:rPr>
              <a:t>Market for yellow corn is mainly feed producer (domestic and foreign companies)</a:t>
            </a:r>
          </a:p>
        </p:txBody>
      </p:sp>
      <p:sp>
        <p:nvSpPr>
          <p:cNvPr id="6" name="Text Placeholder 14">
            <a:extLst>
              <a:ext uri="{FF2B5EF4-FFF2-40B4-BE49-F238E27FC236}">
                <a16:creationId xmlns:a16="http://schemas.microsoft.com/office/drawing/2014/main" xmlns="" id="{39F33414-E609-40DD-B262-6A59F4B6467F}"/>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3217198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E6A71A9-E873-44BD-8C96-11D644E844B5}"/>
              </a:ext>
            </a:extLst>
          </p:cNvPr>
          <p:cNvSpPr>
            <a:spLocks noGrp="1"/>
          </p:cNvSpPr>
          <p:nvPr>
            <p:ph idx="1"/>
          </p:nvPr>
        </p:nvSpPr>
        <p:spPr>
          <a:xfrm>
            <a:off x="275770" y="1097279"/>
            <a:ext cx="8868229" cy="4372495"/>
          </a:xfrm>
        </p:spPr>
        <p:txBody>
          <a:bodyPr>
            <a:noAutofit/>
          </a:bodyPr>
          <a:lstStyle/>
          <a:p>
            <a:pPr marL="0" indent="0">
              <a:buNone/>
            </a:pPr>
            <a:r>
              <a:rPr lang="en-PH" dirty="0">
                <a:latin typeface="Century Gothic" panose="020B0502020202020204" pitchFamily="34" charset="0"/>
              </a:rPr>
              <a:t>Major Domestic Players:</a:t>
            </a:r>
          </a:p>
          <a:p>
            <a:pPr lvl="3"/>
            <a:r>
              <a:rPr lang="en-US" sz="2400" dirty="0">
                <a:latin typeface="Century Gothic" panose="020B0502020202020204" pitchFamily="34" charset="0"/>
              </a:rPr>
              <a:t>B-MEG of San Miguel Foods Incorporated (SMFI)</a:t>
            </a:r>
            <a:endParaRPr lang="en-PH" sz="2400" dirty="0">
              <a:latin typeface="Century Gothic" panose="020B0502020202020204" pitchFamily="34" charset="0"/>
            </a:endParaRPr>
          </a:p>
          <a:p>
            <a:pPr lvl="3"/>
            <a:r>
              <a:rPr lang="en-US" sz="2400" dirty="0" err="1">
                <a:latin typeface="Century Gothic" panose="020B0502020202020204" pitchFamily="34" charset="0"/>
              </a:rPr>
              <a:t>Univet</a:t>
            </a:r>
            <a:r>
              <a:rPr lang="en-US" sz="2400" dirty="0">
                <a:latin typeface="Century Gothic" panose="020B0502020202020204" pitchFamily="34" charset="0"/>
              </a:rPr>
              <a:t> Nutrition and Animal Healthcare Company (UNAHCO), Inc.</a:t>
            </a:r>
            <a:endParaRPr lang="en-PH" sz="2400" dirty="0">
              <a:latin typeface="Century Gothic" panose="020B0502020202020204" pitchFamily="34" charset="0"/>
            </a:endParaRPr>
          </a:p>
          <a:p>
            <a:pPr lvl="3"/>
            <a:r>
              <a:rPr lang="en-US" sz="2400" dirty="0" err="1">
                <a:latin typeface="Century Gothic" panose="020B0502020202020204" pitchFamily="34" charset="0"/>
              </a:rPr>
              <a:t>Pilmico</a:t>
            </a:r>
            <a:r>
              <a:rPr lang="en-US" sz="2400" dirty="0">
                <a:latin typeface="Century Gothic" panose="020B0502020202020204" pitchFamily="34" charset="0"/>
              </a:rPr>
              <a:t> Foods Corporation (</a:t>
            </a:r>
            <a:r>
              <a:rPr lang="en-US" sz="2400" dirty="0" err="1">
                <a:latin typeface="Century Gothic" panose="020B0502020202020204" pitchFamily="34" charset="0"/>
              </a:rPr>
              <a:t>Pilmico</a:t>
            </a:r>
            <a:r>
              <a:rPr lang="en-US" sz="2400" dirty="0">
                <a:latin typeface="Century Gothic" panose="020B0502020202020204" pitchFamily="34" charset="0"/>
              </a:rPr>
              <a:t>) </a:t>
            </a:r>
          </a:p>
          <a:p>
            <a:pPr lvl="3"/>
            <a:r>
              <a:rPr lang="en-US" sz="2400" dirty="0">
                <a:latin typeface="Century Gothic" panose="020B0502020202020204" pitchFamily="34" charset="0"/>
              </a:rPr>
              <a:t>Universal Robina Corporation (URC)</a:t>
            </a:r>
            <a:endParaRPr lang="en-PH" sz="2400" dirty="0">
              <a:latin typeface="Century Gothic" panose="020B0502020202020204" pitchFamily="34" charset="0"/>
            </a:endParaRPr>
          </a:p>
          <a:p>
            <a:pPr marL="0" indent="0">
              <a:buNone/>
            </a:pPr>
            <a:r>
              <a:rPr lang="en-PH" dirty="0">
                <a:latin typeface="Century Gothic" panose="020B0502020202020204" pitchFamily="34" charset="0"/>
              </a:rPr>
              <a:t>Major Foreign Players:</a:t>
            </a:r>
          </a:p>
          <a:p>
            <a:pPr lvl="3"/>
            <a:r>
              <a:rPr lang="en-US" sz="2400" dirty="0">
                <a:latin typeface="Century Gothic" panose="020B0502020202020204" pitchFamily="34" charset="0"/>
              </a:rPr>
              <a:t>Charoen Pokphand Foods (CPF) of Thailand</a:t>
            </a:r>
            <a:endParaRPr lang="en-PH" sz="2400" dirty="0">
              <a:latin typeface="Century Gothic" panose="020B0502020202020204" pitchFamily="34" charset="0"/>
            </a:endParaRPr>
          </a:p>
          <a:p>
            <a:pPr lvl="3"/>
            <a:r>
              <a:rPr lang="en-US" sz="2400" dirty="0">
                <a:latin typeface="Century Gothic" panose="020B0502020202020204" pitchFamily="34" charset="0"/>
              </a:rPr>
              <a:t>New Hope Group of China</a:t>
            </a:r>
            <a:endParaRPr lang="en-PH" sz="2400" dirty="0">
              <a:latin typeface="Century Gothic" panose="020B0502020202020204" pitchFamily="34" charset="0"/>
            </a:endParaRPr>
          </a:p>
          <a:p>
            <a:pPr lvl="3"/>
            <a:r>
              <a:rPr lang="en-US" sz="2400" dirty="0">
                <a:latin typeface="Century Gothic" panose="020B0502020202020204" pitchFamily="34" charset="0"/>
              </a:rPr>
              <a:t>Sun </a:t>
            </a:r>
            <a:r>
              <a:rPr lang="en-US" sz="2400" dirty="0" err="1">
                <a:latin typeface="Century Gothic" panose="020B0502020202020204" pitchFamily="34" charset="0"/>
              </a:rPr>
              <a:t>Jin</a:t>
            </a:r>
            <a:r>
              <a:rPr lang="en-US" sz="2400" dirty="0">
                <a:latin typeface="Century Gothic" panose="020B0502020202020204" pitchFamily="34" charset="0"/>
              </a:rPr>
              <a:t> of Korea</a:t>
            </a:r>
            <a:endParaRPr lang="en-PH" sz="2400" dirty="0">
              <a:latin typeface="Century Gothic" panose="020B0502020202020204" pitchFamily="34" charset="0"/>
            </a:endParaRPr>
          </a:p>
          <a:p>
            <a:endParaRPr lang="en-PH" dirty="0">
              <a:latin typeface="Century Gothic" panose="020B0502020202020204" pitchFamily="34" charset="0"/>
            </a:endParaRPr>
          </a:p>
        </p:txBody>
      </p:sp>
      <p:sp>
        <p:nvSpPr>
          <p:cNvPr id="6" name="Text Placeholder 14">
            <a:extLst>
              <a:ext uri="{FF2B5EF4-FFF2-40B4-BE49-F238E27FC236}">
                <a16:creationId xmlns:a16="http://schemas.microsoft.com/office/drawing/2014/main" xmlns="" id="{C8F2378E-16E8-468A-9796-49E0A0B5049B}"/>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4" name="Content Placeholder 2">
            <a:extLst>
              <a:ext uri="{FF2B5EF4-FFF2-40B4-BE49-F238E27FC236}">
                <a16:creationId xmlns:a16="http://schemas.microsoft.com/office/drawing/2014/main" xmlns="" id="{B190B188-95B7-4C02-923B-41C28750E227}"/>
              </a:ext>
            </a:extLst>
          </p:cNvPr>
          <p:cNvSpPr txBox="1">
            <a:spLocks/>
          </p:cNvSpPr>
          <p:nvPr/>
        </p:nvSpPr>
        <p:spPr>
          <a:xfrm>
            <a:off x="275770" y="401200"/>
            <a:ext cx="8592455" cy="5180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PH" sz="2800" b="1" dirty="0">
                <a:latin typeface="Century Gothic" panose="020B0502020202020204" pitchFamily="34" charset="0"/>
              </a:rPr>
              <a:t>Selected key feed producers in the country</a:t>
            </a:r>
          </a:p>
        </p:txBody>
      </p:sp>
    </p:spTree>
    <p:extLst>
      <p:ext uri="{BB962C8B-B14F-4D97-AF65-F5344CB8AC3E}">
        <p14:creationId xmlns:p14="http://schemas.microsoft.com/office/powerpoint/2010/main" val="124331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29831146-4F8A-4C2B-B086-F34559E3A019}"/>
              </a:ext>
            </a:extLst>
          </p:cNvPr>
          <p:cNvSpPr/>
          <p:nvPr/>
        </p:nvSpPr>
        <p:spPr>
          <a:xfrm>
            <a:off x="346162" y="444859"/>
            <a:ext cx="7802158" cy="461665"/>
          </a:xfrm>
          <a:prstGeom prst="rect">
            <a:avLst/>
          </a:prstGeom>
        </p:spPr>
        <p:txBody>
          <a:bodyPr wrap="square">
            <a:spAutoFit/>
          </a:bodyPr>
          <a:lstStyle/>
          <a:p>
            <a:r>
              <a:rPr lang="en-US" sz="2400" b="1" dirty="0">
                <a:latin typeface="Century Gothic" panose="020B0502020202020204" pitchFamily="34" charset="0"/>
              </a:rPr>
              <a:t>S</a:t>
            </a:r>
            <a:r>
              <a:rPr lang="en-PH" sz="2400" b="1" dirty="0">
                <a:latin typeface="Century Gothic" panose="020B0502020202020204" pitchFamily="34" charset="0"/>
              </a:rPr>
              <a:t>TRUCTURE OF SUPPLY: </a:t>
            </a:r>
            <a:r>
              <a:rPr lang="en-US" sz="2400" b="1" dirty="0">
                <a:latin typeface="Century Gothic" panose="020B0502020202020204" pitchFamily="34" charset="0"/>
              </a:rPr>
              <a:t>Local Corn Production</a:t>
            </a:r>
            <a:endParaRPr lang="en-PH" sz="2400" b="1" dirty="0">
              <a:latin typeface="Century Gothic" panose="020B0502020202020204" pitchFamily="34" charset="0"/>
            </a:endParaRPr>
          </a:p>
        </p:txBody>
      </p:sp>
      <p:graphicFrame>
        <p:nvGraphicFramePr>
          <p:cNvPr id="10" name="Chart 9">
            <a:extLst>
              <a:ext uri="{FF2B5EF4-FFF2-40B4-BE49-F238E27FC236}">
                <a16:creationId xmlns:a16="http://schemas.microsoft.com/office/drawing/2014/main" xmlns="" id="{7D26C70B-D243-4A19-9676-24806562A704}"/>
              </a:ext>
            </a:extLst>
          </p:cNvPr>
          <p:cNvGraphicFramePr/>
          <p:nvPr>
            <p:extLst>
              <p:ext uri="{D42A27DB-BD31-4B8C-83A1-F6EECF244321}">
                <p14:modId xmlns:p14="http://schemas.microsoft.com/office/powerpoint/2010/main" val="3729285240"/>
              </p:ext>
            </p:extLst>
          </p:nvPr>
        </p:nvGraphicFramePr>
        <p:xfrm>
          <a:off x="178752" y="1044589"/>
          <a:ext cx="4393248" cy="28710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xmlns="" id="{42381F31-8EE1-4AB8-9B03-8713C4696DE7}"/>
              </a:ext>
            </a:extLst>
          </p:cNvPr>
          <p:cNvGraphicFramePr/>
          <p:nvPr>
            <p:extLst>
              <p:ext uri="{D42A27DB-BD31-4B8C-83A1-F6EECF244321}">
                <p14:modId xmlns:p14="http://schemas.microsoft.com/office/powerpoint/2010/main" val="2697591342"/>
              </p:ext>
            </p:extLst>
          </p:nvPr>
        </p:nvGraphicFramePr>
        <p:xfrm>
          <a:off x="4708220" y="1034369"/>
          <a:ext cx="4257028" cy="29166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xmlns="" id="{8E7CCF3B-19B3-4B80-B3AD-61B04D0F34D6}"/>
              </a:ext>
            </a:extLst>
          </p:cNvPr>
          <p:cNvSpPr/>
          <p:nvPr/>
        </p:nvSpPr>
        <p:spPr>
          <a:xfrm>
            <a:off x="1055944" y="4245779"/>
            <a:ext cx="2638864" cy="461665"/>
          </a:xfrm>
          <a:prstGeom prst="rect">
            <a:avLst/>
          </a:prstGeom>
        </p:spPr>
        <p:txBody>
          <a:bodyPr wrap="none">
            <a:spAutoFit/>
          </a:bodyPr>
          <a:lstStyle/>
          <a:p>
            <a:r>
              <a:rPr lang="en-US" sz="2400" dirty="0">
                <a:latin typeface="Century Gothic" panose="020B0502020202020204" pitchFamily="34" charset="0"/>
              </a:rPr>
              <a:t>w</a:t>
            </a:r>
            <a:r>
              <a:rPr lang="en-PH" sz="2400" dirty="0" err="1">
                <a:latin typeface="Century Gothic" panose="020B0502020202020204" pitchFamily="34" charset="0"/>
              </a:rPr>
              <a:t>hite</a:t>
            </a:r>
            <a:r>
              <a:rPr lang="en-PH" sz="2400" dirty="0">
                <a:latin typeface="Century Gothic" panose="020B0502020202020204" pitchFamily="34" charset="0"/>
              </a:rPr>
              <a:t> corn, 2018</a:t>
            </a:r>
          </a:p>
        </p:txBody>
      </p:sp>
      <p:sp>
        <p:nvSpPr>
          <p:cNvPr id="13" name="Rectangle 12">
            <a:extLst>
              <a:ext uri="{FF2B5EF4-FFF2-40B4-BE49-F238E27FC236}">
                <a16:creationId xmlns:a16="http://schemas.microsoft.com/office/drawing/2014/main" xmlns="" id="{786E0CBC-C9F3-4703-A2AB-CBDD40B0DF02}"/>
              </a:ext>
            </a:extLst>
          </p:cNvPr>
          <p:cNvSpPr/>
          <p:nvPr/>
        </p:nvSpPr>
        <p:spPr>
          <a:xfrm>
            <a:off x="5355568" y="4197250"/>
            <a:ext cx="2831224" cy="461665"/>
          </a:xfrm>
          <a:prstGeom prst="rect">
            <a:avLst/>
          </a:prstGeom>
        </p:spPr>
        <p:txBody>
          <a:bodyPr wrap="none">
            <a:spAutoFit/>
          </a:bodyPr>
          <a:lstStyle/>
          <a:p>
            <a:r>
              <a:rPr lang="en-US" sz="2400" dirty="0">
                <a:latin typeface="Century Gothic" panose="020B0502020202020204" pitchFamily="34" charset="0"/>
              </a:rPr>
              <a:t>yellow </a:t>
            </a:r>
            <a:r>
              <a:rPr lang="en-PH" sz="2400" dirty="0">
                <a:latin typeface="Century Gothic" panose="020B0502020202020204" pitchFamily="34" charset="0"/>
              </a:rPr>
              <a:t>corn, 2018 </a:t>
            </a:r>
          </a:p>
        </p:txBody>
      </p:sp>
      <p:sp>
        <p:nvSpPr>
          <p:cNvPr id="5" name="Rectangle 4">
            <a:extLst>
              <a:ext uri="{FF2B5EF4-FFF2-40B4-BE49-F238E27FC236}">
                <a16:creationId xmlns:a16="http://schemas.microsoft.com/office/drawing/2014/main" xmlns="" id="{BEAD8474-E3F6-428A-9AFD-3B58A4005ACD}"/>
              </a:ext>
            </a:extLst>
          </p:cNvPr>
          <p:cNvSpPr/>
          <p:nvPr/>
        </p:nvSpPr>
        <p:spPr>
          <a:xfrm>
            <a:off x="102353" y="3915600"/>
            <a:ext cx="1273105" cy="246221"/>
          </a:xfrm>
          <a:prstGeom prst="rect">
            <a:avLst/>
          </a:prstGeom>
        </p:spPr>
        <p:txBody>
          <a:bodyPr wrap="none">
            <a:spAutoFit/>
          </a:bodyPr>
          <a:lstStyle/>
          <a:p>
            <a:r>
              <a:rPr lang="en-PH" sz="1000" dirty="0">
                <a:latin typeface="Century Gothic" panose="020B0502020202020204" pitchFamily="34" charset="0"/>
                <a:ea typeface="Arial" panose="020B0604020202020204" pitchFamily="34" charset="0"/>
              </a:rPr>
              <a:t>Source: PSA, 2019</a:t>
            </a:r>
            <a:endParaRPr lang="en-PH" sz="1000" dirty="0">
              <a:latin typeface="Century Gothic" panose="020B0502020202020204" pitchFamily="34" charset="0"/>
            </a:endParaRPr>
          </a:p>
        </p:txBody>
      </p:sp>
      <p:sp>
        <p:nvSpPr>
          <p:cNvPr id="14" name="Rectangle 13">
            <a:extLst>
              <a:ext uri="{FF2B5EF4-FFF2-40B4-BE49-F238E27FC236}">
                <a16:creationId xmlns:a16="http://schemas.microsoft.com/office/drawing/2014/main" xmlns="" id="{1D4D4A8E-8DB4-4FF4-ADFD-F18BA7DD4E67}"/>
              </a:ext>
            </a:extLst>
          </p:cNvPr>
          <p:cNvSpPr/>
          <p:nvPr/>
        </p:nvSpPr>
        <p:spPr>
          <a:xfrm>
            <a:off x="4719015" y="3995765"/>
            <a:ext cx="1273105" cy="246221"/>
          </a:xfrm>
          <a:prstGeom prst="rect">
            <a:avLst/>
          </a:prstGeom>
        </p:spPr>
        <p:txBody>
          <a:bodyPr wrap="none">
            <a:spAutoFit/>
          </a:bodyPr>
          <a:lstStyle/>
          <a:p>
            <a:r>
              <a:rPr lang="en-PH" sz="1000" dirty="0">
                <a:latin typeface="Century Gothic" panose="020B0502020202020204" pitchFamily="34" charset="0"/>
                <a:ea typeface="Arial" panose="020B0604020202020204" pitchFamily="34" charset="0"/>
              </a:rPr>
              <a:t>Source: PSA, 2019</a:t>
            </a:r>
            <a:endParaRPr lang="en-PH" sz="1000" dirty="0">
              <a:latin typeface="Century Gothic" panose="020B0502020202020204" pitchFamily="34" charset="0"/>
            </a:endParaRPr>
          </a:p>
        </p:txBody>
      </p:sp>
      <p:sp>
        <p:nvSpPr>
          <p:cNvPr id="9" name="TextBox 8">
            <a:extLst>
              <a:ext uri="{FF2B5EF4-FFF2-40B4-BE49-F238E27FC236}">
                <a16:creationId xmlns:a16="http://schemas.microsoft.com/office/drawing/2014/main" xmlns="" id="{720359D0-CB78-FA4B-8823-12E993280192}"/>
              </a:ext>
            </a:extLst>
          </p:cNvPr>
          <p:cNvSpPr txBox="1"/>
          <p:nvPr/>
        </p:nvSpPr>
        <p:spPr>
          <a:xfrm>
            <a:off x="1562248" y="5059821"/>
            <a:ext cx="5701899" cy="830997"/>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t>White corn is mostly from Mindanao while yellow is from Luzon and Mindanao</a:t>
            </a:r>
          </a:p>
        </p:txBody>
      </p:sp>
    </p:spTree>
    <p:extLst>
      <p:ext uri="{BB962C8B-B14F-4D97-AF65-F5344CB8AC3E}">
        <p14:creationId xmlns:p14="http://schemas.microsoft.com/office/powerpoint/2010/main" val="2558289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AD81F0D9-69A1-4F51-8052-E6EA42D19142}"/>
              </a:ext>
            </a:extLst>
          </p:cNvPr>
          <p:cNvSpPr/>
          <p:nvPr/>
        </p:nvSpPr>
        <p:spPr>
          <a:xfrm>
            <a:off x="79695" y="177058"/>
            <a:ext cx="4386137" cy="461665"/>
          </a:xfrm>
          <a:prstGeom prst="rect">
            <a:avLst/>
          </a:prstGeom>
        </p:spPr>
        <p:txBody>
          <a:bodyPr wrap="none">
            <a:spAutoFit/>
          </a:bodyPr>
          <a:lstStyle/>
          <a:p>
            <a:r>
              <a:rPr lang="en-US" sz="2400" b="1" dirty="0">
                <a:latin typeface="Century Gothic" panose="020B0502020202020204" pitchFamily="34" charset="0"/>
              </a:rPr>
              <a:t>Factors affecting production</a:t>
            </a:r>
            <a:endParaRPr lang="en-PH" sz="2400" b="1" dirty="0">
              <a:latin typeface="Century Gothic" panose="020B0502020202020204" pitchFamily="34" charset="0"/>
            </a:endParaRPr>
          </a:p>
        </p:txBody>
      </p:sp>
      <p:sp>
        <p:nvSpPr>
          <p:cNvPr id="2" name="TextBox 1">
            <a:extLst>
              <a:ext uri="{FF2B5EF4-FFF2-40B4-BE49-F238E27FC236}">
                <a16:creationId xmlns:a16="http://schemas.microsoft.com/office/drawing/2014/main" xmlns="" id="{47B3DD67-DBE5-452B-B7C8-F4093D48C9B7}"/>
              </a:ext>
            </a:extLst>
          </p:cNvPr>
          <p:cNvSpPr txBox="1"/>
          <p:nvPr/>
        </p:nvSpPr>
        <p:spPr>
          <a:xfrm>
            <a:off x="185862" y="670850"/>
            <a:ext cx="3610301" cy="677108"/>
          </a:xfrm>
          <a:prstGeom prst="rect">
            <a:avLst/>
          </a:prstGeom>
          <a:noFill/>
        </p:spPr>
        <p:txBody>
          <a:bodyPr wrap="square" rtlCol="0">
            <a:spAutoFit/>
          </a:bodyPr>
          <a:lstStyle/>
          <a:p>
            <a:pPr marL="342900" indent="-342900">
              <a:buFont typeface="Wingdings" panose="05000000000000000000" pitchFamily="2" charset="2"/>
              <a:buChar char="Ø"/>
            </a:pPr>
            <a:r>
              <a:rPr lang="en-PH" sz="2000" dirty="0">
                <a:latin typeface="Century Gothic" panose="020B0502020202020204" pitchFamily="34" charset="0"/>
              </a:rPr>
              <a:t>Weather patterns</a:t>
            </a:r>
          </a:p>
          <a:p>
            <a:endParaRPr lang="en-PH" dirty="0"/>
          </a:p>
        </p:txBody>
      </p:sp>
      <p:sp>
        <p:nvSpPr>
          <p:cNvPr id="6" name="Rectangle 5">
            <a:extLst>
              <a:ext uri="{FF2B5EF4-FFF2-40B4-BE49-F238E27FC236}">
                <a16:creationId xmlns:a16="http://schemas.microsoft.com/office/drawing/2014/main" xmlns="" id="{36683917-805B-45FE-8201-916D3BF7FEFB}"/>
              </a:ext>
            </a:extLst>
          </p:cNvPr>
          <p:cNvSpPr/>
          <p:nvPr/>
        </p:nvSpPr>
        <p:spPr>
          <a:xfrm>
            <a:off x="1991012" y="6003583"/>
            <a:ext cx="6067958" cy="369332"/>
          </a:xfrm>
          <a:prstGeom prst="rect">
            <a:avLst/>
          </a:prstGeom>
        </p:spPr>
        <p:txBody>
          <a:bodyPr wrap="square">
            <a:spAutoFit/>
          </a:bodyPr>
          <a:lstStyle/>
          <a:p>
            <a:pPr algn="ctr"/>
            <a:r>
              <a:rPr lang="en-PH" b="1" dirty="0">
                <a:latin typeface="Century Gothic" panose="020B0502020202020204" pitchFamily="34" charset="0"/>
                <a:ea typeface="Calibri" panose="020F0502020204030204" pitchFamily="34" charset="0"/>
              </a:rPr>
              <a:t>30-Year Monthly Rainfall Average in the Philippines</a:t>
            </a:r>
            <a:endParaRPr lang="en-PH" b="1" dirty="0">
              <a:latin typeface="Century Gothic" panose="020B0502020202020204" pitchFamily="34" charset="0"/>
            </a:endParaRPr>
          </a:p>
        </p:txBody>
      </p:sp>
      <p:sp>
        <p:nvSpPr>
          <p:cNvPr id="3" name="Rectangle 2">
            <a:extLst>
              <a:ext uri="{FF2B5EF4-FFF2-40B4-BE49-F238E27FC236}">
                <a16:creationId xmlns:a16="http://schemas.microsoft.com/office/drawing/2014/main" xmlns="" id="{704B8EA1-6EEA-4F1E-BEA3-541BBFE35ED9}"/>
              </a:ext>
            </a:extLst>
          </p:cNvPr>
          <p:cNvSpPr/>
          <p:nvPr/>
        </p:nvSpPr>
        <p:spPr>
          <a:xfrm>
            <a:off x="404704" y="1034513"/>
            <a:ext cx="8334591" cy="646331"/>
          </a:xfrm>
          <a:prstGeom prst="rect">
            <a:avLst/>
          </a:prstGeom>
        </p:spPr>
        <p:txBody>
          <a:bodyPr wrap="square">
            <a:spAutoFit/>
          </a:bodyPr>
          <a:lstStyle/>
          <a:p>
            <a:pPr marL="358775" lvl="2" indent="-273050">
              <a:buFont typeface="Arial" panose="020B0604020202020204" pitchFamily="34" charset="0"/>
              <a:buChar char="•"/>
            </a:pPr>
            <a:r>
              <a:rPr lang="en-PH" dirty="0">
                <a:latin typeface="Century Gothic" panose="020B0502020202020204" pitchFamily="34" charset="0"/>
              </a:rPr>
              <a:t>Nationally, bi-modal rainfall pattern: wet season usually starts in May/June and dry season starts in October/November</a:t>
            </a:r>
          </a:p>
        </p:txBody>
      </p:sp>
      <p:sp>
        <p:nvSpPr>
          <p:cNvPr id="4" name="Rectangle 3">
            <a:extLst>
              <a:ext uri="{FF2B5EF4-FFF2-40B4-BE49-F238E27FC236}">
                <a16:creationId xmlns:a16="http://schemas.microsoft.com/office/drawing/2014/main" xmlns="" id="{3F0B6BCA-9E83-4A24-979A-99F539572852}"/>
              </a:ext>
            </a:extLst>
          </p:cNvPr>
          <p:cNvSpPr/>
          <p:nvPr/>
        </p:nvSpPr>
        <p:spPr>
          <a:xfrm>
            <a:off x="1586510" y="5616205"/>
            <a:ext cx="1760433" cy="246221"/>
          </a:xfrm>
          <a:prstGeom prst="rect">
            <a:avLst/>
          </a:prstGeom>
        </p:spPr>
        <p:txBody>
          <a:bodyPr wrap="square">
            <a:spAutoFit/>
          </a:bodyPr>
          <a:lstStyle/>
          <a:p>
            <a:pPr marL="539750" indent="-539750">
              <a:spcAft>
                <a:spcPts val="0"/>
              </a:spcAft>
              <a:tabLst>
                <a:tab pos="228600" algn="l"/>
              </a:tabLst>
            </a:pPr>
            <a:r>
              <a:rPr lang="en-PH" sz="1000" dirty="0">
                <a:latin typeface="Century Gothic" panose="020B0502020202020204" pitchFamily="34" charset="0"/>
                <a:ea typeface="Calibri" panose="020F0502020204030204" pitchFamily="34" charset="0"/>
                <a:cs typeface="Times New Roman" panose="02020603050405020304" pitchFamily="18" charset="0"/>
              </a:rPr>
              <a:t>Source: PAGASA</a:t>
            </a:r>
            <a:endParaRPr lang="en-PH" sz="10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BB1A7963-B9B8-0D44-A816-FC2C8C4EAA06}"/>
              </a:ext>
            </a:extLst>
          </p:cNvPr>
          <p:cNvPicPr>
            <a:picLocks noChangeAspect="1"/>
          </p:cNvPicPr>
          <p:nvPr/>
        </p:nvPicPr>
        <p:blipFill>
          <a:blip r:embed="rId2"/>
          <a:stretch>
            <a:fillRect/>
          </a:stretch>
        </p:blipFill>
        <p:spPr>
          <a:xfrm>
            <a:off x="241300" y="1770998"/>
            <a:ext cx="8661400" cy="4241800"/>
          </a:xfrm>
          <a:prstGeom prst="rect">
            <a:avLst/>
          </a:prstGeom>
        </p:spPr>
      </p:pic>
    </p:spTree>
    <p:extLst>
      <p:ext uri="{BB962C8B-B14F-4D97-AF65-F5344CB8AC3E}">
        <p14:creationId xmlns:p14="http://schemas.microsoft.com/office/powerpoint/2010/main" val="3150989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28F2D285-5FE5-5040-B569-7F9FF79C782F}"/>
              </a:ext>
            </a:extLst>
          </p:cNvPr>
          <p:cNvGrpSpPr/>
          <p:nvPr/>
        </p:nvGrpSpPr>
        <p:grpSpPr>
          <a:xfrm>
            <a:off x="463462" y="204013"/>
            <a:ext cx="7916449" cy="4975281"/>
            <a:chOff x="0" y="0"/>
            <a:chExt cx="5276850" cy="2889586"/>
          </a:xfrm>
        </p:grpSpPr>
        <p:grpSp>
          <p:nvGrpSpPr>
            <p:cNvPr id="7" name="Group 6">
              <a:extLst>
                <a:ext uri="{FF2B5EF4-FFF2-40B4-BE49-F238E27FC236}">
                  <a16:creationId xmlns:a16="http://schemas.microsoft.com/office/drawing/2014/main" xmlns="" id="{AC4ABB28-24AF-454E-972B-12E4CEEFBDDA}"/>
                </a:ext>
              </a:extLst>
            </p:cNvPr>
            <p:cNvGrpSpPr/>
            <p:nvPr/>
          </p:nvGrpSpPr>
          <p:grpSpPr>
            <a:xfrm>
              <a:off x="76204" y="85725"/>
              <a:ext cx="5177151" cy="2803861"/>
              <a:chOff x="4" y="0"/>
              <a:chExt cx="5177151" cy="2803861"/>
            </a:xfrm>
          </p:grpSpPr>
          <p:grpSp>
            <p:nvGrpSpPr>
              <p:cNvPr id="9" name="Group 8">
                <a:extLst>
                  <a:ext uri="{FF2B5EF4-FFF2-40B4-BE49-F238E27FC236}">
                    <a16:creationId xmlns:a16="http://schemas.microsoft.com/office/drawing/2014/main" xmlns="" id="{55CF6E97-F450-6749-8A8C-009713C06C67}"/>
                  </a:ext>
                </a:extLst>
              </p:cNvPr>
              <p:cNvGrpSpPr/>
              <p:nvPr/>
            </p:nvGrpSpPr>
            <p:grpSpPr>
              <a:xfrm>
                <a:off x="4" y="505465"/>
                <a:ext cx="3209699" cy="1921720"/>
                <a:chOff x="-456974" y="382060"/>
                <a:chExt cx="3209699" cy="1921720"/>
              </a:xfrm>
            </p:grpSpPr>
            <p:sp>
              <p:nvSpPr>
                <p:cNvPr id="13" name="Text Box 28">
                  <a:extLst>
                    <a:ext uri="{FF2B5EF4-FFF2-40B4-BE49-F238E27FC236}">
                      <a16:creationId xmlns:a16="http://schemas.microsoft.com/office/drawing/2014/main" xmlns="" id="{E2869405-7048-C946-B686-94C4338D0DF2}"/>
                    </a:ext>
                  </a:extLst>
                </p:cNvPr>
                <p:cNvSpPr txBox="1"/>
                <p:nvPr/>
              </p:nvSpPr>
              <p:spPr>
                <a:xfrm rot="16200000">
                  <a:off x="-1188900" y="1113986"/>
                  <a:ext cx="1819831" cy="35597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PH" sz="1200" dirty="0">
                      <a:effectLst/>
                      <a:latin typeface="Arial" panose="020B0604020202020204" pitchFamily="34" charset="0"/>
                      <a:ea typeface="Calibri" panose="020F0502020204030204" pitchFamily="34" charset="0"/>
                      <a:cs typeface="Times New Roman" panose="02020603050405020304" pitchFamily="18" charset="0"/>
                    </a:rPr>
                    <a:t>Rainfall distribution</a:t>
                  </a:r>
                  <a:endParaRPr lang="en-PH" sz="1200" dirty="0">
                    <a:effectLst/>
                    <a:ea typeface="Calibri" panose="020F0502020204030204" pitchFamily="34" charset="0"/>
                    <a:cs typeface="Times New Roman" panose="02020603050405020304" pitchFamily="18" charset="0"/>
                  </a:endParaRPr>
                </a:p>
                <a:p>
                  <a:pPr algn="ctr">
                    <a:spcAft>
                      <a:spcPts val="0"/>
                    </a:spcAft>
                  </a:pPr>
                  <a:r>
                    <a:rPr lang="en-PH" sz="1200" dirty="0">
                      <a:effectLst/>
                      <a:latin typeface="Arial" panose="020B0604020202020204" pitchFamily="34" charset="0"/>
                      <a:ea typeface="Calibri" panose="020F0502020204030204" pitchFamily="34" charset="0"/>
                      <a:cs typeface="Times New Roman" panose="02020603050405020304" pitchFamily="18" charset="0"/>
                    </a:rPr>
                    <a:t>(mm)</a:t>
                  </a:r>
                  <a:endParaRPr lang="en-PH" sz="1200" dirty="0">
                    <a:effectLst/>
                    <a:ea typeface="Calibri" panose="020F0502020204030204" pitchFamily="34" charset="0"/>
                    <a:cs typeface="Times New Roman" panose="02020603050405020304" pitchFamily="18" charset="0"/>
                  </a:endParaRPr>
                </a:p>
              </p:txBody>
            </p:sp>
            <p:sp>
              <p:nvSpPr>
                <p:cNvPr id="14" name="Text Box 29">
                  <a:extLst>
                    <a:ext uri="{FF2B5EF4-FFF2-40B4-BE49-F238E27FC236}">
                      <a16:creationId xmlns:a16="http://schemas.microsoft.com/office/drawing/2014/main" xmlns="" id="{0A955C40-99E8-1046-9581-03DC2FD36FAA}"/>
                    </a:ext>
                  </a:extLst>
                </p:cNvPr>
                <p:cNvSpPr txBox="1"/>
                <p:nvPr/>
              </p:nvSpPr>
              <p:spPr>
                <a:xfrm>
                  <a:off x="2247900" y="2114550"/>
                  <a:ext cx="504825" cy="18923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PH" sz="800">
                      <a:solidFill>
                        <a:srgbClr val="767171"/>
                      </a:solidFill>
                      <a:effectLst/>
                      <a:latin typeface="Arial" panose="020B0604020202020204" pitchFamily="34" charset="0"/>
                      <a:ea typeface="Calibri" panose="020F0502020204030204" pitchFamily="34" charset="0"/>
                      <a:cs typeface="Times New Roman" panose="02020603050405020304" pitchFamily="18" charset="0"/>
                    </a:rPr>
                    <a:t>Month</a:t>
                  </a:r>
                  <a:endParaRPr lang="en-PH" sz="120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 name="Picture 9">
                <a:extLst>
                  <a:ext uri="{FF2B5EF4-FFF2-40B4-BE49-F238E27FC236}">
                    <a16:creationId xmlns:a16="http://schemas.microsoft.com/office/drawing/2014/main" xmlns="" id="{89D3EA72-9490-2C46-B0E9-2B994DDA62A3}"/>
                  </a:ext>
                </a:extLst>
              </p:cNvPr>
              <p:cNvPicPr>
                <a:picLocks noChangeAspect="1"/>
              </p:cNvPicPr>
              <p:nvPr/>
            </p:nvPicPr>
            <p:blipFill rotWithShape="1">
              <a:blip r:embed="rId2">
                <a:extLst>
                  <a:ext uri="{28A0092B-C50C-407E-A947-70E740481C1C}">
                    <a14:useLocalDpi xmlns:a14="http://schemas.microsoft.com/office/drawing/2010/main" val="0"/>
                  </a:ext>
                </a:extLst>
              </a:blip>
              <a:srcRect l="2055" r="4558" b="13361"/>
              <a:stretch/>
            </p:blipFill>
            <p:spPr bwMode="auto">
              <a:xfrm>
                <a:off x="428625" y="0"/>
                <a:ext cx="4748530" cy="2667000"/>
              </a:xfrm>
              <a:prstGeom prst="rect">
                <a:avLst/>
              </a:prstGeom>
              <a:ln w="9525" cap="flat" cmpd="sng" algn="ctr">
                <a:no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xmlns="" id="{FF99591E-E7F9-334E-BD60-E4AF5BF5CD6C}"/>
                  </a:ext>
                </a:extLst>
              </p:cNvPr>
              <p:cNvPicPr>
                <a:picLocks noChangeAspect="1"/>
              </p:cNvPicPr>
              <p:nvPr/>
            </p:nvPicPr>
            <p:blipFill rotWithShape="1">
              <a:blip r:embed="rId2">
                <a:extLst>
                  <a:ext uri="{28A0092B-C50C-407E-A947-70E740481C1C}">
                    <a14:useLocalDpi xmlns:a14="http://schemas.microsoft.com/office/drawing/2010/main" val="0"/>
                  </a:ext>
                </a:extLst>
              </a:blip>
              <a:srcRect l="2055" t="83628" r="4558" b="5963"/>
              <a:stretch/>
            </p:blipFill>
            <p:spPr bwMode="auto">
              <a:xfrm>
                <a:off x="428625" y="104775"/>
                <a:ext cx="4748530" cy="295910"/>
              </a:xfrm>
              <a:prstGeom prst="rect">
                <a:avLst/>
              </a:prstGeom>
              <a:ln w="9525" cap="flat" cmpd="sng" algn="ctr">
                <a:no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12" name="Text Box 35">
                <a:extLst>
                  <a:ext uri="{FF2B5EF4-FFF2-40B4-BE49-F238E27FC236}">
                    <a16:creationId xmlns:a16="http://schemas.microsoft.com/office/drawing/2014/main" xmlns="" id="{B157755C-4606-494A-AD34-EFF93AA9E542}"/>
                  </a:ext>
                </a:extLst>
              </p:cNvPr>
              <p:cNvSpPr txBox="1"/>
              <p:nvPr/>
            </p:nvSpPr>
            <p:spPr>
              <a:xfrm>
                <a:off x="2609849" y="2584786"/>
                <a:ext cx="491377" cy="219075"/>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PH"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Month</a:t>
                </a:r>
                <a:endParaRPr lang="en-PH" sz="12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8" name="Rectangle 7">
              <a:extLst>
                <a:ext uri="{FF2B5EF4-FFF2-40B4-BE49-F238E27FC236}">
                  <a16:creationId xmlns:a16="http://schemas.microsoft.com/office/drawing/2014/main" xmlns="" id="{2D5CDFD0-DF58-8044-87D7-338F148B8DA7}"/>
                </a:ext>
              </a:extLst>
            </p:cNvPr>
            <p:cNvSpPr/>
            <p:nvPr/>
          </p:nvSpPr>
          <p:spPr>
            <a:xfrm>
              <a:off x="0" y="0"/>
              <a:ext cx="5276850" cy="28860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15" name="TextBox 14">
            <a:extLst>
              <a:ext uri="{FF2B5EF4-FFF2-40B4-BE49-F238E27FC236}">
                <a16:creationId xmlns:a16="http://schemas.microsoft.com/office/drawing/2014/main" xmlns="" id="{0D1418A4-64D9-AD4F-913A-759A175006EB}"/>
              </a:ext>
            </a:extLst>
          </p:cNvPr>
          <p:cNvSpPr txBox="1"/>
          <p:nvPr/>
        </p:nvSpPr>
        <p:spPr>
          <a:xfrm>
            <a:off x="1014608" y="5307484"/>
            <a:ext cx="7077206" cy="129266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2400" dirty="0">
                <a:solidFill>
                  <a:schemeClr val="tx1"/>
                </a:solidFill>
              </a:rPr>
              <a:t>Comparative Rainfall Pattern by Island Group</a:t>
            </a:r>
          </a:p>
          <a:p>
            <a:pPr algn="ctr"/>
            <a:r>
              <a:rPr lang="en-US" dirty="0">
                <a:solidFill>
                  <a:schemeClr val="tx1"/>
                </a:solidFill>
              </a:rPr>
              <a:t>Mindanao (gray) has broader cropping window compared to Luzon (blue). Visayas (orange) is intermediate. Hence Mindanao is touted as breadbasket of the country.</a:t>
            </a:r>
          </a:p>
        </p:txBody>
      </p:sp>
    </p:spTree>
    <p:extLst>
      <p:ext uri="{BB962C8B-B14F-4D97-AF65-F5344CB8AC3E}">
        <p14:creationId xmlns:p14="http://schemas.microsoft.com/office/powerpoint/2010/main" val="3189900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50C8B4B6-E48C-4E48-BB64-68E43C05E404}"/>
              </a:ext>
            </a:extLst>
          </p:cNvPr>
          <p:cNvSpPr>
            <a:spLocks noGrp="1"/>
          </p:cNvSpPr>
          <p:nvPr>
            <p:ph type="body" sz="quarter" idx="10"/>
          </p:nvPr>
        </p:nvSpPr>
        <p:spPr/>
        <p:txBody>
          <a:bodyPr/>
          <a:lstStyle/>
          <a:p>
            <a:endParaRPr lang="en-US"/>
          </a:p>
        </p:txBody>
      </p:sp>
      <p:sp>
        <p:nvSpPr>
          <p:cNvPr id="5" name="Text Placeholder 4">
            <a:extLst>
              <a:ext uri="{FF2B5EF4-FFF2-40B4-BE49-F238E27FC236}">
                <a16:creationId xmlns:a16="http://schemas.microsoft.com/office/drawing/2014/main" xmlns="" id="{48AA4E6B-6FC3-1F4F-9B77-1159EBEF4578}"/>
              </a:ext>
            </a:extLst>
          </p:cNvPr>
          <p:cNvSpPr>
            <a:spLocks noGrp="1"/>
          </p:cNvSpPr>
          <p:nvPr>
            <p:ph type="body" sz="quarter" idx="11"/>
          </p:nvPr>
        </p:nvSpPr>
        <p:spPr/>
        <p:txBody>
          <a:bodyPr/>
          <a:lstStyle/>
          <a:p>
            <a:endParaRPr lang="en-US"/>
          </a:p>
        </p:txBody>
      </p:sp>
      <p:graphicFrame>
        <p:nvGraphicFramePr>
          <p:cNvPr id="6" name="Chart 5">
            <a:extLst>
              <a:ext uri="{FF2B5EF4-FFF2-40B4-BE49-F238E27FC236}">
                <a16:creationId xmlns:a16="http://schemas.microsoft.com/office/drawing/2014/main" xmlns="" id="{05D8F1D6-CA07-3E49-8701-0639A789D179}"/>
              </a:ext>
            </a:extLst>
          </p:cNvPr>
          <p:cNvGraphicFramePr>
            <a:graphicFrameLocks/>
          </p:cNvGraphicFramePr>
          <p:nvPr/>
        </p:nvGraphicFramePr>
        <p:xfrm>
          <a:off x="1401011" y="270067"/>
          <a:ext cx="4826000" cy="521208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4">
            <a:extLst>
              <a:ext uri="{FF2B5EF4-FFF2-40B4-BE49-F238E27FC236}">
                <a16:creationId xmlns:a16="http://schemas.microsoft.com/office/drawing/2014/main" xmlns="" id="{48D102BD-8D48-BF40-ABEB-4AC81DF8C115}"/>
              </a:ext>
            </a:extLst>
          </p:cNvPr>
          <p:cNvSpPr txBox="1"/>
          <p:nvPr/>
        </p:nvSpPr>
        <p:spPr>
          <a:xfrm>
            <a:off x="2103474" y="1065973"/>
            <a:ext cx="3810000" cy="619760"/>
          </a:xfrm>
          <a:prstGeom prst="rect">
            <a:avLst/>
          </a:prstGeom>
          <a:solidFill>
            <a:schemeClr val="lt1">
              <a:alpha val="98000"/>
            </a:schemeClr>
          </a:solidFill>
          <a:ln w="28575" cmpd="sng">
            <a:solidFill>
              <a:schemeClr val="tx2">
                <a:alpha val="93000"/>
              </a:schemeClr>
            </a:solidFill>
            <a:prstDash val="solid"/>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dirty="0"/>
              <a:t>Planting</a:t>
            </a:r>
            <a:r>
              <a:rPr lang="en-US" sz="1100" baseline="0" dirty="0"/>
              <a:t> in May/June harvested in Aug/September (Q3)</a:t>
            </a:r>
          </a:p>
          <a:p>
            <a:r>
              <a:rPr lang="en-US" sz="1100" baseline="0" dirty="0"/>
              <a:t>Planting in October/November harvested in Jan/Feb (Q1)</a:t>
            </a:r>
          </a:p>
          <a:p>
            <a:r>
              <a:rPr lang="en-US" sz="1100" baseline="0" dirty="0"/>
              <a:t>Planting in Jan harvested in April </a:t>
            </a:r>
            <a:endParaRPr lang="en-US" sz="1100" dirty="0"/>
          </a:p>
        </p:txBody>
      </p:sp>
    </p:spTree>
    <p:extLst>
      <p:ext uri="{BB962C8B-B14F-4D97-AF65-F5344CB8AC3E}">
        <p14:creationId xmlns:p14="http://schemas.microsoft.com/office/powerpoint/2010/main" val="2886441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B0FA38E-6637-4488-B947-787DF0CA3768}"/>
              </a:ext>
            </a:extLst>
          </p:cNvPr>
          <p:cNvSpPr/>
          <p:nvPr/>
        </p:nvSpPr>
        <p:spPr>
          <a:xfrm>
            <a:off x="1322201" y="5765879"/>
            <a:ext cx="6499597" cy="646331"/>
          </a:xfrm>
          <a:prstGeom prst="rect">
            <a:avLst/>
          </a:prstGeom>
        </p:spPr>
        <p:txBody>
          <a:bodyPr wrap="square">
            <a:spAutoFit/>
          </a:bodyPr>
          <a:lstStyle/>
          <a:p>
            <a:pPr marL="540385" indent="-90170" algn="ctr">
              <a:spcAft>
                <a:spcPts val="0"/>
              </a:spcAft>
            </a:pPr>
            <a:r>
              <a:rPr lang="en-PH" b="1" dirty="0">
                <a:latin typeface="Century Gothic" panose="020B0502020202020204" pitchFamily="34" charset="0"/>
                <a:ea typeface="Arial" panose="020B0604020202020204" pitchFamily="34" charset="0"/>
                <a:cs typeface="Times New Roman" panose="02020603050405020304" pitchFamily="18" charset="0"/>
              </a:rPr>
              <a:t>Percent share of production between the dry and wet seasons, Philippines 2014-2018</a:t>
            </a:r>
            <a:endParaRPr lang="en-PH" b="1"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Text Placeholder 14">
            <a:extLst>
              <a:ext uri="{FF2B5EF4-FFF2-40B4-BE49-F238E27FC236}">
                <a16:creationId xmlns:a16="http://schemas.microsoft.com/office/drawing/2014/main" xmlns="" id="{CC07BEC4-2C89-4822-BDBF-CCC1E85D1219}"/>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11" name="Rectangle 10">
            <a:extLst>
              <a:ext uri="{FF2B5EF4-FFF2-40B4-BE49-F238E27FC236}">
                <a16:creationId xmlns:a16="http://schemas.microsoft.com/office/drawing/2014/main" xmlns="" id="{F5BDA787-F1F1-483D-95CA-BC263396AC3C}"/>
              </a:ext>
            </a:extLst>
          </p:cNvPr>
          <p:cNvSpPr/>
          <p:nvPr/>
        </p:nvSpPr>
        <p:spPr>
          <a:xfrm>
            <a:off x="1160308" y="5257993"/>
            <a:ext cx="1273105" cy="246221"/>
          </a:xfrm>
          <a:prstGeom prst="rect">
            <a:avLst/>
          </a:prstGeom>
        </p:spPr>
        <p:txBody>
          <a:bodyPr wrap="none">
            <a:spAutoFit/>
          </a:bodyPr>
          <a:lstStyle/>
          <a:p>
            <a:r>
              <a:rPr lang="en-PH" sz="1000" dirty="0">
                <a:latin typeface="Century Gothic" panose="020B0502020202020204" pitchFamily="34" charset="0"/>
                <a:ea typeface="Arial" panose="020B0604020202020204" pitchFamily="34" charset="0"/>
              </a:rPr>
              <a:t>Source: PSA, 2019</a:t>
            </a:r>
            <a:endParaRPr lang="en-PH" sz="1000" dirty="0">
              <a:latin typeface="Century Gothic" panose="020B0502020202020204" pitchFamily="34" charset="0"/>
            </a:endParaRPr>
          </a:p>
        </p:txBody>
      </p:sp>
      <p:graphicFrame>
        <p:nvGraphicFramePr>
          <p:cNvPr id="6" name="Chart 5">
            <a:extLst>
              <a:ext uri="{FF2B5EF4-FFF2-40B4-BE49-F238E27FC236}">
                <a16:creationId xmlns:a16="http://schemas.microsoft.com/office/drawing/2014/main" xmlns="" id="{507D1EC2-EF21-40FC-9BDC-8A00A62FCC86}"/>
              </a:ext>
            </a:extLst>
          </p:cNvPr>
          <p:cNvGraphicFramePr/>
          <p:nvPr>
            <p:extLst>
              <p:ext uri="{D42A27DB-BD31-4B8C-83A1-F6EECF244321}">
                <p14:modId xmlns:p14="http://schemas.microsoft.com/office/powerpoint/2010/main" val="4176476546"/>
              </p:ext>
            </p:extLst>
          </p:nvPr>
        </p:nvGraphicFramePr>
        <p:xfrm>
          <a:off x="890270" y="839685"/>
          <a:ext cx="7363458" cy="44183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7603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D645117-588C-49CB-8C56-713592AB4FCB}"/>
              </a:ext>
            </a:extLst>
          </p:cNvPr>
          <p:cNvSpPr>
            <a:spLocks noGrp="1"/>
          </p:cNvSpPr>
          <p:nvPr>
            <p:ph idx="1"/>
          </p:nvPr>
        </p:nvSpPr>
        <p:spPr>
          <a:xfrm>
            <a:off x="0" y="194757"/>
            <a:ext cx="8592458" cy="4097040"/>
          </a:xfrm>
        </p:spPr>
        <p:txBody>
          <a:bodyPr>
            <a:noAutofit/>
          </a:bodyPr>
          <a:lstStyle/>
          <a:p>
            <a:pPr lvl="1">
              <a:buFont typeface="Wingdings" panose="05000000000000000000" pitchFamily="2" charset="2"/>
              <a:buChar char="Ø"/>
            </a:pPr>
            <a:r>
              <a:rPr lang="en-PH" sz="2600" dirty="0">
                <a:latin typeface="Century Gothic" panose="020B0502020202020204" pitchFamily="34" charset="0"/>
              </a:rPr>
              <a:t>  Genotype (Variety)</a:t>
            </a:r>
          </a:p>
          <a:p>
            <a:pPr lvl="2"/>
            <a:endParaRPr lang="en-PH" sz="1200" dirty="0">
              <a:latin typeface="Century Gothic" panose="020B0502020202020204" pitchFamily="34" charset="0"/>
            </a:endParaRPr>
          </a:p>
          <a:p>
            <a:pPr marL="914400" lvl="2" indent="0">
              <a:buNone/>
            </a:pPr>
            <a:r>
              <a:rPr lang="en-PH" sz="2600" dirty="0">
                <a:latin typeface="Century Gothic" panose="020B0502020202020204" pitchFamily="34" charset="0"/>
              </a:rPr>
              <a:t>Seeds</a:t>
            </a:r>
          </a:p>
          <a:p>
            <a:pPr lvl="3">
              <a:lnSpc>
                <a:spcPct val="120000"/>
              </a:lnSpc>
              <a:spcBef>
                <a:spcPts val="0"/>
              </a:spcBef>
            </a:pPr>
            <a:r>
              <a:rPr lang="en-PH" sz="2400" dirty="0">
                <a:latin typeface="Century Gothic" panose="020B0502020202020204" pitchFamily="34" charset="0"/>
              </a:rPr>
              <a:t>Can either be open-pollinated variety (OPV) or hybrid </a:t>
            </a:r>
          </a:p>
          <a:p>
            <a:pPr lvl="3">
              <a:lnSpc>
                <a:spcPct val="120000"/>
              </a:lnSpc>
              <a:spcBef>
                <a:spcPts val="0"/>
              </a:spcBef>
            </a:pPr>
            <a:r>
              <a:rPr lang="en-PH" sz="2400" dirty="0">
                <a:latin typeface="Century Gothic" panose="020B0502020202020204" pitchFamily="34" charset="0"/>
              </a:rPr>
              <a:t>Advances in genetics allow introducing genes for specific traits in the parent material through genetic engineering</a:t>
            </a:r>
          </a:p>
          <a:p>
            <a:pPr lvl="3">
              <a:lnSpc>
                <a:spcPct val="120000"/>
              </a:lnSpc>
              <a:spcBef>
                <a:spcPts val="0"/>
              </a:spcBef>
            </a:pPr>
            <a:r>
              <a:rPr lang="en-PH" sz="2400" dirty="0">
                <a:latin typeface="Century Gothic" panose="020B0502020202020204" pitchFamily="34" charset="0"/>
              </a:rPr>
              <a:t>Development of genetically modified (GM) seeds has led to an increase in yellow corn productivity (19% yield increase, 10% cost reduction, 8% increase in farm income – STRIVE 2012)</a:t>
            </a:r>
          </a:p>
          <a:p>
            <a:pPr lvl="2"/>
            <a:endParaRPr lang="en-PH" dirty="0"/>
          </a:p>
          <a:p>
            <a:pPr lvl="3"/>
            <a:endParaRPr lang="en-PH" dirty="0"/>
          </a:p>
        </p:txBody>
      </p:sp>
      <p:sp>
        <p:nvSpPr>
          <p:cNvPr id="6" name="Text Placeholder 14">
            <a:extLst>
              <a:ext uri="{FF2B5EF4-FFF2-40B4-BE49-F238E27FC236}">
                <a16:creationId xmlns:a16="http://schemas.microsoft.com/office/drawing/2014/main" xmlns="" id="{DBA2C072-29CF-4767-AEC1-0FE5DCC53AF8}"/>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3216893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xmlns="" id="{00000000-0008-0000-0100-000002000000}"/>
              </a:ext>
            </a:extLst>
          </p:cNvPr>
          <p:cNvGraphicFramePr/>
          <p:nvPr>
            <p:extLst>
              <p:ext uri="{D42A27DB-BD31-4B8C-83A1-F6EECF244321}">
                <p14:modId xmlns:p14="http://schemas.microsoft.com/office/powerpoint/2010/main" val="2490099232"/>
              </p:ext>
            </p:extLst>
          </p:nvPr>
        </p:nvGraphicFramePr>
        <p:xfrm>
          <a:off x="646994" y="532973"/>
          <a:ext cx="7850011" cy="5162479"/>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xmlns="" id="{6573D6B8-459D-4749-9B61-92021E7A1927}"/>
              </a:ext>
            </a:extLst>
          </p:cNvPr>
          <p:cNvSpPr/>
          <p:nvPr/>
        </p:nvSpPr>
        <p:spPr>
          <a:xfrm>
            <a:off x="535412" y="5885805"/>
            <a:ext cx="7850012" cy="738664"/>
          </a:xfrm>
          <a:prstGeom prst="rect">
            <a:avLst/>
          </a:prstGeom>
        </p:spPr>
        <p:txBody>
          <a:bodyPr wrap="square">
            <a:spAutoFit/>
          </a:bodyPr>
          <a:lstStyle/>
          <a:p>
            <a:pPr algn="ctr"/>
            <a:r>
              <a:rPr lang="en-PH" sz="2100" b="1" dirty="0">
                <a:latin typeface="Century Gothic" panose="020B0502020202020204" pitchFamily="34" charset="0"/>
                <a:ea typeface="Calibri" panose="020F0502020204030204" pitchFamily="34" charset="0"/>
              </a:rPr>
              <a:t>Trends in yellow corn production and area harvested,            1975-2019</a:t>
            </a:r>
            <a:endParaRPr lang="en-PH" sz="2100" b="1" dirty="0">
              <a:latin typeface="Century Gothic" panose="020B0502020202020204" pitchFamily="34" charset="0"/>
            </a:endParaRPr>
          </a:p>
        </p:txBody>
      </p:sp>
      <p:sp>
        <p:nvSpPr>
          <p:cNvPr id="4" name="Rectangle 3">
            <a:extLst>
              <a:ext uri="{FF2B5EF4-FFF2-40B4-BE49-F238E27FC236}">
                <a16:creationId xmlns:a16="http://schemas.microsoft.com/office/drawing/2014/main" xmlns="" id="{BC9694A2-3F4A-448A-9E63-78A6BF2D9DD1}"/>
              </a:ext>
            </a:extLst>
          </p:cNvPr>
          <p:cNvSpPr/>
          <p:nvPr/>
        </p:nvSpPr>
        <p:spPr>
          <a:xfrm>
            <a:off x="535412" y="5695452"/>
            <a:ext cx="1273105" cy="246221"/>
          </a:xfrm>
          <a:prstGeom prst="rect">
            <a:avLst/>
          </a:prstGeom>
        </p:spPr>
        <p:txBody>
          <a:bodyPr wrap="none">
            <a:spAutoFit/>
          </a:bodyPr>
          <a:lstStyle/>
          <a:p>
            <a:r>
              <a:rPr lang="en-PH" sz="1000" dirty="0">
                <a:latin typeface="Century Gothic" panose="020B0502020202020204" pitchFamily="34" charset="0"/>
                <a:ea typeface="Arial" panose="020B0604020202020204" pitchFamily="34" charset="0"/>
              </a:rPr>
              <a:t>Source: PSA, 2020</a:t>
            </a:r>
            <a:endParaRPr lang="en-PH" sz="1000" dirty="0">
              <a:latin typeface="Century Gothic" panose="020B0502020202020204" pitchFamily="34" charset="0"/>
            </a:endParaRPr>
          </a:p>
        </p:txBody>
      </p:sp>
    </p:spTree>
    <p:extLst>
      <p:ext uri="{BB962C8B-B14F-4D97-AF65-F5344CB8AC3E}">
        <p14:creationId xmlns:p14="http://schemas.microsoft.com/office/powerpoint/2010/main" val="402144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4F86142-1479-4EFA-B1DD-F303082784DD}"/>
              </a:ext>
            </a:extLst>
          </p:cNvPr>
          <p:cNvSpPr>
            <a:spLocks noGrp="1"/>
          </p:cNvSpPr>
          <p:nvPr>
            <p:ph idx="1"/>
          </p:nvPr>
        </p:nvSpPr>
        <p:spPr>
          <a:xfrm>
            <a:off x="275772" y="1088571"/>
            <a:ext cx="8449484" cy="4097040"/>
          </a:xfrm>
        </p:spPr>
        <p:txBody>
          <a:bodyPr>
            <a:normAutofit/>
          </a:bodyPr>
          <a:lstStyle/>
          <a:p>
            <a:pPr marL="717550" lvl="2" indent="-452438">
              <a:buFont typeface="Wingdings" panose="05000000000000000000" pitchFamily="2" charset="2"/>
              <a:buChar char="Ø"/>
            </a:pPr>
            <a:r>
              <a:rPr lang="en-PH" sz="2400" dirty="0"/>
              <a:t> </a:t>
            </a:r>
            <a:r>
              <a:rPr lang="en-PH" sz="2400" dirty="0">
                <a:latin typeface="Century Gothic" panose="020B0502020202020204" pitchFamily="34" charset="0"/>
              </a:rPr>
              <a:t>Environment</a:t>
            </a:r>
          </a:p>
          <a:p>
            <a:pPr lvl="2"/>
            <a:endParaRPr lang="en-PH" sz="2400" dirty="0">
              <a:latin typeface="Century Gothic" panose="020B0502020202020204" pitchFamily="34" charset="0"/>
            </a:endParaRPr>
          </a:p>
          <a:p>
            <a:pPr marL="1162050" lvl="3" indent="-265113"/>
            <a:r>
              <a:rPr lang="en-PH" sz="2400" dirty="0">
                <a:latin typeface="Century Gothic" panose="020B0502020202020204" pitchFamily="34" charset="0"/>
              </a:rPr>
              <a:t>Refers to conditions where the crop is grown</a:t>
            </a:r>
          </a:p>
          <a:p>
            <a:pPr marL="1162050" lvl="3" indent="-265113"/>
            <a:endParaRPr lang="en-PH" sz="2400" dirty="0">
              <a:latin typeface="Century Gothic" panose="020B0502020202020204" pitchFamily="34" charset="0"/>
            </a:endParaRPr>
          </a:p>
          <a:p>
            <a:pPr marL="1162050" lvl="3" indent="-265113"/>
            <a:r>
              <a:rPr lang="en-PH" sz="2400" dirty="0">
                <a:latin typeface="Century Gothic" panose="020B0502020202020204" pitchFamily="34" charset="0"/>
              </a:rPr>
              <a:t>Production potential of a variety is dependent on soil fertility management, which calls for more intensive fertilization practices and entails increased fertilizer expenditure</a:t>
            </a:r>
          </a:p>
        </p:txBody>
      </p:sp>
      <p:sp>
        <p:nvSpPr>
          <p:cNvPr id="6" name="Text Placeholder 14">
            <a:extLst>
              <a:ext uri="{FF2B5EF4-FFF2-40B4-BE49-F238E27FC236}">
                <a16:creationId xmlns:a16="http://schemas.microsoft.com/office/drawing/2014/main" xmlns="" id="{2657AC92-DB23-45F7-8BF0-D7E096A5B530}"/>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2409653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xmlns="" id="{3EE80E44-4FC9-4CEC-AFDB-2247606E7687}"/>
              </a:ext>
            </a:extLst>
          </p:cNvPr>
          <p:cNvGraphicFramePr/>
          <p:nvPr>
            <p:extLst>
              <p:ext uri="{D42A27DB-BD31-4B8C-83A1-F6EECF244321}">
                <p14:modId xmlns:p14="http://schemas.microsoft.com/office/powerpoint/2010/main" val="685897180"/>
              </p:ext>
            </p:extLst>
          </p:nvPr>
        </p:nvGraphicFramePr>
        <p:xfrm>
          <a:off x="1179594" y="1425748"/>
          <a:ext cx="6874642" cy="4010199"/>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xmlns="" id="{E85FB0C6-000E-40E4-B8B4-43FEFB5E1DB3}"/>
              </a:ext>
            </a:extLst>
          </p:cNvPr>
          <p:cNvSpPr/>
          <p:nvPr/>
        </p:nvSpPr>
        <p:spPr>
          <a:xfrm>
            <a:off x="1094273" y="5688941"/>
            <a:ext cx="7195285" cy="707886"/>
          </a:xfrm>
          <a:prstGeom prst="rect">
            <a:avLst/>
          </a:prstGeom>
        </p:spPr>
        <p:txBody>
          <a:bodyPr wrap="square">
            <a:spAutoFit/>
          </a:bodyPr>
          <a:lstStyle/>
          <a:p>
            <a:pPr algn="ctr"/>
            <a:r>
              <a:rPr lang="en-PH" sz="2000" b="1" dirty="0">
                <a:latin typeface="Century Gothic" panose="020B0502020202020204" pitchFamily="34" charset="0"/>
                <a:ea typeface="Calibri" panose="020F0502020204030204" pitchFamily="34" charset="0"/>
              </a:rPr>
              <a:t>Trends in domestic corn production, domestic corn used for feeds, and imported corn used for feeds, 2000-2017</a:t>
            </a:r>
            <a:endParaRPr lang="en-PH" sz="2000" b="1" dirty="0">
              <a:latin typeface="Century Gothic" panose="020B0502020202020204" pitchFamily="34" charset="0"/>
            </a:endParaRPr>
          </a:p>
        </p:txBody>
      </p:sp>
      <p:sp>
        <p:nvSpPr>
          <p:cNvPr id="6" name="Rectangle 5">
            <a:extLst>
              <a:ext uri="{FF2B5EF4-FFF2-40B4-BE49-F238E27FC236}">
                <a16:creationId xmlns:a16="http://schemas.microsoft.com/office/drawing/2014/main" xmlns="" id="{2B34DBD7-5AAE-4C26-8F57-CC0AA86CCA70}"/>
              </a:ext>
            </a:extLst>
          </p:cNvPr>
          <p:cNvSpPr/>
          <p:nvPr/>
        </p:nvSpPr>
        <p:spPr>
          <a:xfrm>
            <a:off x="584729" y="280202"/>
            <a:ext cx="7974541" cy="892552"/>
          </a:xfrm>
          <a:prstGeom prst="rect">
            <a:avLst/>
          </a:prstGeom>
        </p:spPr>
        <p:txBody>
          <a:bodyPr wrap="square">
            <a:spAutoFit/>
          </a:bodyPr>
          <a:lstStyle/>
          <a:p>
            <a:pPr marL="1616075" indent="-1616075"/>
            <a:r>
              <a:rPr lang="en-US" sz="2800" b="1" dirty="0">
                <a:latin typeface="Century Gothic" panose="020B0502020202020204" pitchFamily="34" charset="0"/>
              </a:rPr>
              <a:t>Imports - </a:t>
            </a:r>
            <a:r>
              <a:rPr lang="en-PH" sz="2400" b="1" dirty="0">
                <a:latin typeface="Century Gothic" panose="020B0502020202020204" pitchFamily="34" charset="0"/>
              </a:rPr>
              <a:t>reasons, sources, prospects and effect on local production</a:t>
            </a:r>
          </a:p>
        </p:txBody>
      </p:sp>
      <p:sp>
        <p:nvSpPr>
          <p:cNvPr id="7" name="Rectangle 6">
            <a:extLst>
              <a:ext uri="{FF2B5EF4-FFF2-40B4-BE49-F238E27FC236}">
                <a16:creationId xmlns:a16="http://schemas.microsoft.com/office/drawing/2014/main" xmlns="" id="{0E8348D7-BC88-4C24-A4D5-52DCCCC15E63}"/>
              </a:ext>
            </a:extLst>
          </p:cNvPr>
          <p:cNvSpPr/>
          <p:nvPr/>
        </p:nvSpPr>
        <p:spPr>
          <a:xfrm>
            <a:off x="1089764" y="5452572"/>
            <a:ext cx="1237839" cy="246221"/>
          </a:xfrm>
          <a:prstGeom prst="rect">
            <a:avLst/>
          </a:prstGeom>
        </p:spPr>
        <p:txBody>
          <a:bodyPr wrap="none">
            <a:spAutoFit/>
          </a:bodyPr>
          <a:lstStyle/>
          <a:p>
            <a:r>
              <a:rPr lang="en-PH" sz="1000" dirty="0">
                <a:latin typeface="Century Gothic" panose="020B0502020202020204" pitchFamily="34" charset="0"/>
              </a:rPr>
              <a:t>Source: PSA 2019</a:t>
            </a:r>
            <a:endParaRPr lang="en-PH" sz="1000" dirty="0"/>
          </a:p>
        </p:txBody>
      </p:sp>
    </p:spTree>
    <p:extLst>
      <p:ext uri="{BB962C8B-B14F-4D97-AF65-F5344CB8AC3E}">
        <p14:creationId xmlns:p14="http://schemas.microsoft.com/office/powerpoint/2010/main" val="3658370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0480F59-CA86-49A1-8009-8E86D98B32BA}"/>
              </a:ext>
            </a:extLst>
          </p:cNvPr>
          <p:cNvSpPr/>
          <p:nvPr/>
        </p:nvSpPr>
        <p:spPr>
          <a:xfrm>
            <a:off x="457813" y="1551172"/>
            <a:ext cx="6917973" cy="461665"/>
          </a:xfrm>
          <a:prstGeom prst="rect">
            <a:avLst/>
          </a:prstGeom>
        </p:spPr>
        <p:txBody>
          <a:bodyPr wrap="square">
            <a:spAutoFit/>
          </a:bodyPr>
          <a:lstStyle/>
          <a:p>
            <a:r>
              <a:rPr lang="en-PH" sz="2400" b="1" dirty="0">
                <a:latin typeface="Century Gothic" panose="020B0502020202020204" pitchFamily="34" charset="0"/>
              </a:rPr>
              <a:t>Understanding Feed Wheat</a:t>
            </a:r>
            <a:endParaRPr lang="en-PH" sz="2400" dirty="0">
              <a:latin typeface="Century Gothic" panose="020B0502020202020204" pitchFamily="34" charset="0"/>
            </a:endParaRPr>
          </a:p>
        </p:txBody>
      </p:sp>
      <p:sp>
        <p:nvSpPr>
          <p:cNvPr id="6" name="Rectangle 5">
            <a:extLst>
              <a:ext uri="{FF2B5EF4-FFF2-40B4-BE49-F238E27FC236}">
                <a16:creationId xmlns:a16="http://schemas.microsoft.com/office/drawing/2014/main" xmlns="" id="{AD2D45A3-D8BD-4DD6-9304-358BC2464A5A}"/>
              </a:ext>
            </a:extLst>
          </p:cNvPr>
          <p:cNvSpPr/>
          <p:nvPr/>
        </p:nvSpPr>
        <p:spPr>
          <a:xfrm>
            <a:off x="457813" y="2012837"/>
            <a:ext cx="8228373" cy="4524315"/>
          </a:xfrm>
          <a:prstGeom prst="rect">
            <a:avLst/>
          </a:prstGeom>
        </p:spPr>
        <p:txBody>
          <a:bodyPr wrap="square">
            <a:spAutoFit/>
          </a:bodyPr>
          <a:lstStyle/>
          <a:p>
            <a:pPr marL="285750" indent="-285750">
              <a:buFont typeface="Arial" panose="020B0604020202020204" pitchFamily="34" charset="0"/>
              <a:buChar char="•"/>
            </a:pPr>
            <a:r>
              <a:rPr lang="en-PH" sz="2400" dirty="0">
                <a:latin typeface="Century Gothic" panose="020B0502020202020204" pitchFamily="34" charset="0"/>
              </a:rPr>
              <a:t>Wheat is the </a:t>
            </a:r>
            <a:r>
              <a:rPr lang="en-PH" sz="2400" u="sng" dirty="0">
                <a:latin typeface="Century Gothic" panose="020B0502020202020204" pitchFamily="34" charset="0"/>
              </a:rPr>
              <a:t>most widely grown food crop </a:t>
            </a:r>
            <a:r>
              <a:rPr lang="en-PH" sz="2400" dirty="0">
                <a:latin typeface="Century Gothic" panose="020B0502020202020204" pitchFamily="34" charset="0"/>
              </a:rPr>
              <a:t>in the world and it is a temperate crop i.e. not adapted in tropical environments</a:t>
            </a:r>
          </a:p>
          <a:p>
            <a:pPr marL="285750" indent="-285750">
              <a:buFont typeface="Arial" panose="020B0604020202020204" pitchFamily="34" charset="0"/>
              <a:buChar char="•"/>
            </a:pPr>
            <a:endParaRPr lang="en-PH" sz="2400" dirty="0">
              <a:latin typeface="Century Gothic" panose="020B0502020202020204" pitchFamily="34" charset="0"/>
            </a:endParaRPr>
          </a:p>
          <a:p>
            <a:pPr marL="285750" indent="-285750">
              <a:buFont typeface="Arial" panose="020B0604020202020204" pitchFamily="34" charset="0"/>
              <a:buChar char="•"/>
            </a:pPr>
            <a:r>
              <a:rPr lang="en-PH" sz="2400" dirty="0">
                <a:latin typeface="Century Gothic" panose="020B0502020202020204" pitchFamily="34" charset="0"/>
              </a:rPr>
              <a:t>Two types of wheat: winter wheat and spring wheat - harvested during our 2</a:t>
            </a:r>
            <a:r>
              <a:rPr lang="en-PH" sz="2400" baseline="30000" dirty="0">
                <a:latin typeface="Century Gothic" panose="020B0502020202020204" pitchFamily="34" charset="0"/>
              </a:rPr>
              <a:t>nd</a:t>
            </a:r>
            <a:r>
              <a:rPr lang="en-PH" sz="2400" dirty="0">
                <a:latin typeface="Century Gothic" panose="020B0502020202020204" pitchFamily="34" charset="0"/>
              </a:rPr>
              <a:t> and 4</a:t>
            </a:r>
            <a:r>
              <a:rPr lang="en-PH" sz="2400" baseline="30000" dirty="0">
                <a:latin typeface="Century Gothic" panose="020B0502020202020204" pitchFamily="34" charset="0"/>
              </a:rPr>
              <a:t>th</a:t>
            </a:r>
            <a:r>
              <a:rPr lang="en-PH" sz="2400" dirty="0">
                <a:latin typeface="Century Gothic" panose="020B0502020202020204" pitchFamily="34" charset="0"/>
              </a:rPr>
              <a:t> quarter; with proper storage, feed wheat can therefore be available throughout the year</a:t>
            </a:r>
          </a:p>
          <a:p>
            <a:pPr marL="285750" indent="-285750">
              <a:buFont typeface="Arial" panose="020B0604020202020204" pitchFamily="34" charset="0"/>
              <a:buChar char="•"/>
            </a:pPr>
            <a:endParaRPr lang="en-PH" sz="2400" dirty="0">
              <a:latin typeface="Century Gothic" panose="020B0502020202020204" pitchFamily="34" charset="0"/>
            </a:endParaRPr>
          </a:p>
          <a:p>
            <a:pPr marL="285750" indent="-285750">
              <a:buFont typeface="Arial" panose="020B0604020202020204" pitchFamily="34" charset="0"/>
              <a:buChar char="•"/>
            </a:pPr>
            <a:r>
              <a:rPr lang="en-PH" sz="2400" dirty="0">
                <a:latin typeface="Century Gothic" panose="020B0502020202020204" pitchFamily="34" charset="0"/>
              </a:rPr>
              <a:t>Grains are milled into flour and used to make bread and other food products</a:t>
            </a:r>
          </a:p>
          <a:p>
            <a:pPr marL="285750" indent="-285750">
              <a:buFont typeface="Arial" panose="020B0604020202020204" pitchFamily="34" charset="0"/>
              <a:buChar char="•"/>
            </a:pPr>
            <a:endParaRPr lang="en-PH" sz="2400" dirty="0"/>
          </a:p>
        </p:txBody>
      </p:sp>
      <p:sp>
        <p:nvSpPr>
          <p:cNvPr id="5" name="Rectangle 4">
            <a:extLst>
              <a:ext uri="{FF2B5EF4-FFF2-40B4-BE49-F238E27FC236}">
                <a16:creationId xmlns:a16="http://schemas.microsoft.com/office/drawing/2014/main" xmlns="" id="{DEE4FF33-6899-40B3-8F7E-3604AD5D3396}"/>
              </a:ext>
            </a:extLst>
          </p:cNvPr>
          <p:cNvSpPr/>
          <p:nvPr/>
        </p:nvSpPr>
        <p:spPr>
          <a:xfrm>
            <a:off x="584729" y="280202"/>
            <a:ext cx="7974541" cy="892552"/>
          </a:xfrm>
          <a:prstGeom prst="rect">
            <a:avLst/>
          </a:prstGeom>
        </p:spPr>
        <p:txBody>
          <a:bodyPr wrap="square">
            <a:spAutoFit/>
          </a:bodyPr>
          <a:lstStyle/>
          <a:p>
            <a:pPr marL="1616075" indent="-1616075"/>
            <a:r>
              <a:rPr lang="en-US" sz="2800" b="1" dirty="0">
                <a:latin typeface="Century Gothic" panose="020B0502020202020204" pitchFamily="34" charset="0"/>
              </a:rPr>
              <a:t>Imports - </a:t>
            </a:r>
            <a:r>
              <a:rPr lang="en-PH" sz="2400" b="1" dirty="0">
                <a:latin typeface="Century Gothic" panose="020B0502020202020204" pitchFamily="34" charset="0"/>
              </a:rPr>
              <a:t>reasons, sources, prospects and effect on local production</a:t>
            </a:r>
          </a:p>
        </p:txBody>
      </p:sp>
    </p:spTree>
    <p:extLst>
      <p:ext uri="{BB962C8B-B14F-4D97-AF65-F5344CB8AC3E}">
        <p14:creationId xmlns:p14="http://schemas.microsoft.com/office/powerpoint/2010/main" val="2386563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D2D45A3-D8BD-4DD6-9304-358BC2464A5A}"/>
              </a:ext>
            </a:extLst>
          </p:cNvPr>
          <p:cNvSpPr/>
          <p:nvPr/>
        </p:nvSpPr>
        <p:spPr>
          <a:xfrm>
            <a:off x="457813" y="2611353"/>
            <a:ext cx="8228373" cy="2431435"/>
          </a:xfrm>
          <a:prstGeom prst="rect">
            <a:avLst/>
          </a:prstGeom>
        </p:spPr>
        <p:txBody>
          <a:bodyPr wrap="square">
            <a:spAutoFit/>
          </a:bodyPr>
          <a:lstStyle/>
          <a:p>
            <a:pPr marL="285750" indent="-285750">
              <a:buFont typeface="Arial" panose="020B0604020202020204" pitchFamily="34" charset="0"/>
              <a:buChar char="•"/>
            </a:pPr>
            <a:r>
              <a:rPr lang="en-PH" sz="2200" dirty="0">
                <a:latin typeface="Century Gothic" panose="020B0502020202020204" pitchFamily="34" charset="0"/>
              </a:rPr>
              <a:t>“Wheat available for use in animal feed is typically a feed-grade wheat and is often the portion rejected for human food production…..”</a:t>
            </a:r>
          </a:p>
          <a:p>
            <a:pPr marL="285750" indent="-285750">
              <a:buFont typeface="Arial" panose="020B0604020202020204" pitchFamily="34" charset="0"/>
              <a:buChar char="•"/>
            </a:pPr>
            <a:endParaRPr lang="en-PH" sz="1200" dirty="0">
              <a:latin typeface="Century Gothic" panose="020B0502020202020204" pitchFamily="34" charset="0"/>
            </a:endParaRPr>
          </a:p>
          <a:p>
            <a:pPr marL="285750" indent="-285750">
              <a:buFont typeface="Arial" panose="020B0604020202020204" pitchFamily="34" charset="0"/>
              <a:buChar char="•"/>
            </a:pPr>
            <a:r>
              <a:rPr lang="en-PH" sz="2200" dirty="0">
                <a:latin typeface="Century Gothic" panose="020B0502020202020204" pitchFamily="34" charset="0"/>
              </a:rPr>
              <a:t>A relatively poor-quality grain cannot be stored for long: when feed wheat comes in, it has to be used soonest. </a:t>
            </a:r>
          </a:p>
          <a:p>
            <a:endParaRPr lang="en-PH" sz="1200" dirty="0">
              <a:latin typeface="Century Gothic" panose="020B0502020202020204" pitchFamily="34" charset="0"/>
            </a:endParaRPr>
          </a:p>
          <a:p>
            <a:endParaRPr lang="en-PH" dirty="0"/>
          </a:p>
        </p:txBody>
      </p:sp>
      <p:sp>
        <p:nvSpPr>
          <p:cNvPr id="5" name="Rectangle 4">
            <a:extLst>
              <a:ext uri="{FF2B5EF4-FFF2-40B4-BE49-F238E27FC236}">
                <a16:creationId xmlns:a16="http://schemas.microsoft.com/office/drawing/2014/main" xmlns="" id="{AAC46264-1773-4092-BBAD-7371F0B8DA4E}"/>
              </a:ext>
            </a:extLst>
          </p:cNvPr>
          <p:cNvSpPr/>
          <p:nvPr/>
        </p:nvSpPr>
        <p:spPr>
          <a:xfrm>
            <a:off x="457813" y="1782004"/>
            <a:ext cx="6917973" cy="461665"/>
          </a:xfrm>
          <a:prstGeom prst="rect">
            <a:avLst/>
          </a:prstGeom>
        </p:spPr>
        <p:txBody>
          <a:bodyPr wrap="square">
            <a:spAutoFit/>
          </a:bodyPr>
          <a:lstStyle/>
          <a:p>
            <a:r>
              <a:rPr lang="en-PH" sz="2400" b="1" dirty="0">
                <a:latin typeface="Century Gothic" panose="020B0502020202020204" pitchFamily="34" charset="0"/>
              </a:rPr>
              <a:t>Understanding Feed Wheat</a:t>
            </a:r>
            <a:endParaRPr lang="en-PH" sz="2400" dirty="0">
              <a:latin typeface="Century Gothic" panose="020B0502020202020204" pitchFamily="34" charset="0"/>
            </a:endParaRPr>
          </a:p>
        </p:txBody>
      </p:sp>
      <p:sp>
        <p:nvSpPr>
          <p:cNvPr id="7" name="Rectangle 6">
            <a:extLst>
              <a:ext uri="{FF2B5EF4-FFF2-40B4-BE49-F238E27FC236}">
                <a16:creationId xmlns:a16="http://schemas.microsoft.com/office/drawing/2014/main" xmlns="" id="{21BAFB5E-FFA6-4403-8048-312E614CE303}"/>
              </a:ext>
            </a:extLst>
          </p:cNvPr>
          <p:cNvSpPr/>
          <p:nvPr/>
        </p:nvSpPr>
        <p:spPr>
          <a:xfrm>
            <a:off x="283278" y="716430"/>
            <a:ext cx="7974541" cy="892552"/>
          </a:xfrm>
          <a:prstGeom prst="rect">
            <a:avLst/>
          </a:prstGeom>
        </p:spPr>
        <p:txBody>
          <a:bodyPr wrap="square">
            <a:spAutoFit/>
          </a:bodyPr>
          <a:lstStyle/>
          <a:p>
            <a:pPr marL="1616075" indent="-1616075"/>
            <a:r>
              <a:rPr lang="en-US" sz="2800" b="1" dirty="0">
                <a:latin typeface="Century Gothic" panose="020B0502020202020204" pitchFamily="34" charset="0"/>
              </a:rPr>
              <a:t>Imports - </a:t>
            </a:r>
            <a:r>
              <a:rPr lang="en-PH" sz="2400" b="1" dirty="0">
                <a:latin typeface="Century Gothic" panose="020B0502020202020204" pitchFamily="34" charset="0"/>
              </a:rPr>
              <a:t>reasons, sources, prospects and effect on local production</a:t>
            </a:r>
          </a:p>
        </p:txBody>
      </p:sp>
    </p:spTree>
    <p:extLst>
      <p:ext uri="{BB962C8B-B14F-4D97-AF65-F5344CB8AC3E}">
        <p14:creationId xmlns:p14="http://schemas.microsoft.com/office/powerpoint/2010/main" val="3209154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D2D45A3-D8BD-4DD6-9304-358BC2464A5A}"/>
              </a:ext>
            </a:extLst>
          </p:cNvPr>
          <p:cNvSpPr/>
          <p:nvPr/>
        </p:nvSpPr>
        <p:spPr>
          <a:xfrm>
            <a:off x="457813" y="2119746"/>
            <a:ext cx="8228373" cy="3262432"/>
          </a:xfrm>
          <a:prstGeom prst="rect">
            <a:avLst/>
          </a:prstGeom>
        </p:spPr>
        <p:txBody>
          <a:bodyPr wrap="square">
            <a:spAutoFit/>
          </a:bodyPr>
          <a:lstStyle/>
          <a:p>
            <a:endParaRPr lang="en-PH" sz="1200" dirty="0">
              <a:latin typeface="Century Gothic" panose="020B0502020202020204" pitchFamily="34" charset="0"/>
            </a:endParaRPr>
          </a:p>
          <a:p>
            <a:pPr marL="285750" indent="-285750">
              <a:buFont typeface="Arial" panose="020B0604020202020204" pitchFamily="34" charset="0"/>
              <a:buChar char="•"/>
            </a:pPr>
            <a:r>
              <a:rPr lang="en-US" sz="2200" dirty="0">
                <a:latin typeface="Century Gothic" panose="020B0502020202020204" pitchFamily="34" charset="0"/>
              </a:rPr>
              <a:t>The Philippines imports feed wheat every month and therefore, when local corn harvest coincides with the arrival of feed wheat, the price of local corn is usually depressed</a:t>
            </a:r>
          </a:p>
          <a:p>
            <a:endParaRPr lang="en-US" sz="2200" dirty="0">
              <a:latin typeface="Century Gothic" panose="020B0502020202020204" pitchFamily="34" charset="0"/>
            </a:endParaRPr>
          </a:p>
          <a:p>
            <a:pPr marL="285750" indent="-285750">
              <a:buFont typeface="Arial" panose="020B0604020202020204" pitchFamily="34" charset="0"/>
              <a:buChar char="•"/>
            </a:pPr>
            <a:r>
              <a:rPr lang="en-US" sz="2200" dirty="0">
                <a:latin typeface="Century Gothic" panose="020B0502020202020204" pitchFamily="34" charset="0"/>
              </a:rPr>
              <a:t>This is a more pronounced during the 3</a:t>
            </a:r>
            <a:r>
              <a:rPr lang="en-US" sz="2200" baseline="30000" dirty="0">
                <a:latin typeface="Century Gothic" panose="020B0502020202020204" pitchFamily="34" charset="0"/>
              </a:rPr>
              <a:t>rd</a:t>
            </a:r>
            <a:r>
              <a:rPr lang="en-US" sz="2200" dirty="0">
                <a:latin typeface="Century Gothic" panose="020B0502020202020204" pitchFamily="34" charset="0"/>
              </a:rPr>
              <a:t> quarter when the Philippines has the big bulk of local harvest and the quality of which is affected by lack of mechanical dryers.</a:t>
            </a:r>
            <a:endParaRPr lang="en-PH" sz="2200" dirty="0">
              <a:latin typeface="Century Gothic" panose="020B0502020202020204" pitchFamily="34" charset="0"/>
            </a:endParaRPr>
          </a:p>
          <a:p>
            <a:pPr marL="285750" indent="-285750">
              <a:buFont typeface="Arial" panose="020B0604020202020204" pitchFamily="34" charset="0"/>
              <a:buChar char="•"/>
            </a:pPr>
            <a:endParaRPr lang="en-PH" dirty="0"/>
          </a:p>
        </p:txBody>
      </p:sp>
      <p:sp>
        <p:nvSpPr>
          <p:cNvPr id="5" name="Rectangle 4">
            <a:extLst>
              <a:ext uri="{FF2B5EF4-FFF2-40B4-BE49-F238E27FC236}">
                <a16:creationId xmlns:a16="http://schemas.microsoft.com/office/drawing/2014/main" xmlns="" id="{27BD7F62-DAC8-4D41-83A3-F75AC0185991}"/>
              </a:ext>
            </a:extLst>
          </p:cNvPr>
          <p:cNvSpPr/>
          <p:nvPr/>
        </p:nvSpPr>
        <p:spPr>
          <a:xfrm>
            <a:off x="457813" y="1551172"/>
            <a:ext cx="6917973" cy="461665"/>
          </a:xfrm>
          <a:prstGeom prst="rect">
            <a:avLst/>
          </a:prstGeom>
        </p:spPr>
        <p:txBody>
          <a:bodyPr wrap="square">
            <a:spAutoFit/>
          </a:bodyPr>
          <a:lstStyle/>
          <a:p>
            <a:r>
              <a:rPr lang="en-PH" sz="2400" b="1" dirty="0">
                <a:latin typeface="Century Gothic" panose="020B0502020202020204" pitchFamily="34" charset="0"/>
              </a:rPr>
              <a:t>Understanding Feed Wheat</a:t>
            </a:r>
            <a:endParaRPr lang="en-PH" sz="2400" dirty="0">
              <a:latin typeface="Century Gothic" panose="020B0502020202020204" pitchFamily="34" charset="0"/>
            </a:endParaRPr>
          </a:p>
        </p:txBody>
      </p:sp>
      <p:sp>
        <p:nvSpPr>
          <p:cNvPr id="7" name="Rectangle 6">
            <a:extLst>
              <a:ext uri="{FF2B5EF4-FFF2-40B4-BE49-F238E27FC236}">
                <a16:creationId xmlns:a16="http://schemas.microsoft.com/office/drawing/2014/main" xmlns="" id="{7792F78D-D2A0-4C74-94FD-4CEC982A3A1D}"/>
              </a:ext>
            </a:extLst>
          </p:cNvPr>
          <p:cNvSpPr/>
          <p:nvPr/>
        </p:nvSpPr>
        <p:spPr>
          <a:xfrm>
            <a:off x="182795" y="290251"/>
            <a:ext cx="7974541" cy="892552"/>
          </a:xfrm>
          <a:prstGeom prst="rect">
            <a:avLst/>
          </a:prstGeom>
        </p:spPr>
        <p:txBody>
          <a:bodyPr wrap="square">
            <a:spAutoFit/>
          </a:bodyPr>
          <a:lstStyle/>
          <a:p>
            <a:pPr marL="1616075" indent="-1616075"/>
            <a:r>
              <a:rPr lang="en-US" sz="2800" b="1" dirty="0">
                <a:latin typeface="Century Gothic" panose="020B0502020202020204" pitchFamily="34" charset="0"/>
              </a:rPr>
              <a:t>Imports - </a:t>
            </a:r>
            <a:r>
              <a:rPr lang="en-PH" sz="2400" b="1" dirty="0">
                <a:latin typeface="Century Gothic" panose="020B0502020202020204" pitchFamily="34" charset="0"/>
              </a:rPr>
              <a:t>reasons, sources, prospects and effect on local production</a:t>
            </a:r>
          </a:p>
        </p:txBody>
      </p:sp>
    </p:spTree>
    <p:extLst>
      <p:ext uri="{BB962C8B-B14F-4D97-AF65-F5344CB8AC3E}">
        <p14:creationId xmlns:p14="http://schemas.microsoft.com/office/powerpoint/2010/main" val="55930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BA04E25-0756-4015-8ED7-169958F27823}"/>
              </a:ext>
            </a:extLst>
          </p:cNvPr>
          <p:cNvSpPr/>
          <p:nvPr/>
        </p:nvSpPr>
        <p:spPr>
          <a:xfrm>
            <a:off x="591311" y="310506"/>
            <a:ext cx="6917973" cy="400110"/>
          </a:xfrm>
          <a:prstGeom prst="rect">
            <a:avLst/>
          </a:prstGeom>
        </p:spPr>
        <p:txBody>
          <a:bodyPr wrap="square">
            <a:spAutoFit/>
          </a:bodyPr>
          <a:lstStyle/>
          <a:p>
            <a:r>
              <a:rPr lang="en-PH" sz="2000" b="1" dirty="0">
                <a:latin typeface="Century Gothic" panose="020B0502020202020204" pitchFamily="34" charset="0"/>
              </a:rPr>
              <a:t>Importation of corn and feed wheat</a:t>
            </a:r>
            <a:endParaRPr lang="en-PH" sz="2000" dirty="0">
              <a:latin typeface="Century Gothic" panose="020B0502020202020204" pitchFamily="34" charset="0"/>
            </a:endParaRPr>
          </a:p>
        </p:txBody>
      </p:sp>
      <p:graphicFrame>
        <p:nvGraphicFramePr>
          <p:cNvPr id="8" name="Chart 7">
            <a:extLst>
              <a:ext uri="{FF2B5EF4-FFF2-40B4-BE49-F238E27FC236}">
                <a16:creationId xmlns:a16="http://schemas.microsoft.com/office/drawing/2014/main" xmlns="" id="{BE7FADC3-FAC5-4769-9D56-D8BD37EA092D}"/>
              </a:ext>
            </a:extLst>
          </p:cNvPr>
          <p:cNvGraphicFramePr/>
          <p:nvPr>
            <p:extLst>
              <p:ext uri="{D42A27DB-BD31-4B8C-83A1-F6EECF244321}">
                <p14:modId xmlns:p14="http://schemas.microsoft.com/office/powerpoint/2010/main" val="2871540366"/>
              </p:ext>
            </p:extLst>
          </p:nvPr>
        </p:nvGraphicFramePr>
        <p:xfrm>
          <a:off x="591312" y="1046480"/>
          <a:ext cx="7575658" cy="4622496"/>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xmlns="" id="{F83041B6-6957-4576-B376-8CD88D130ECA}"/>
              </a:ext>
            </a:extLst>
          </p:cNvPr>
          <p:cNvSpPr/>
          <p:nvPr/>
        </p:nvSpPr>
        <p:spPr>
          <a:xfrm>
            <a:off x="591311" y="5915197"/>
            <a:ext cx="8077335" cy="707886"/>
          </a:xfrm>
          <a:prstGeom prst="rect">
            <a:avLst/>
          </a:prstGeom>
        </p:spPr>
        <p:txBody>
          <a:bodyPr wrap="square">
            <a:spAutoFit/>
          </a:bodyPr>
          <a:lstStyle/>
          <a:p>
            <a:pPr algn="ctr"/>
            <a:r>
              <a:rPr lang="en-PH" sz="2000" b="1" dirty="0">
                <a:latin typeface="Century Gothic" panose="020B0502020202020204" pitchFamily="34" charset="0"/>
                <a:ea typeface="Calibri" panose="020F0502020204030204" pitchFamily="34" charset="0"/>
              </a:rPr>
              <a:t>Domestic production, corn imports, and feed </a:t>
            </a:r>
            <a:r>
              <a:rPr lang="en-PH" sz="2000" b="1" dirty="0"/>
              <a:t> </a:t>
            </a:r>
            <a:r>
              <a:rPr lang="en-PH" sz="2000" b="1" dirty="0">
                <a:latin typeface="Century Gothic" panose="020B0502020202020204" pitchFamily="34" charset="0"/>
              </a:rPr>
              <a:t>wheat </a:t>
            </a:r>
            <a:r>
              <a:rPr lang="en-PH" sz="2000" b="1" dirty="0">
                <a:latin typeface="Century Gothic" panose="020B0502020202020204" pitchFamily="34" charset="0"/>
                <a:ea typeface="Calibri" panose="020F0502020204030204" pitchFamily="34" charset="0"/>
              </a:rPr>
              <a:t>imports from 1987-2018 (cumulative figures, in ‘000 metric tons)</a:t>
            </a:r>
            <a:endParaRPr lang="en-PH" sz="2000" b="1" dirty="0">
              <a:latin typeface="Century Gothic" panose="020B0502020202020204" pitchFamily="34" charset="0"/>
            </a:endParaRPr>
          </a:p>
        </p:txBody>
      </p:sp>
      <p:sp>
        <p:nvSpPr>
          <p:cNvPr id="2" name="Rectangle 1">
            <a:extLst>
              <a:ext uri="{FF2B5EF4-FFF2-40B4-BE49-F238E27FC236}">
                <a16:creationId xmlns:a16="http://schemas.microsoft.com/office/drawing/2014/main" xmlns="" id="{E40322A3-6ABF-4CA6-8D28-56164BDD6935}"/>
              </a:ext>
            </a:extLst>
          </p:cNvPr>
          <p:cNvSpPr/>
          <p:nvPr/>
        </p:nvSpPr>
        <p:spPr>
          <a:xfrm>
            <a:off x="977030" y="5668976"/>
            <a:ext cx="1962397" cy="246221"/>
          </a:xfrm>
          <a:prstGeom prst="rect">
            <a:avLst/>
          </a:prstGeom>
        </p:spPr>
        <p:txBody>
          <a:bodyPr wrap="none">
            <a:spAutoFit/>
          </a:bodyPr>
          <a:lstStyle/>
          <a:p>
            <a:r>
              <a:rPr lang="en-PH" sz="1000" dirty="0">
                <a:latin typeface="Century Gothic" panose="020B0502020202020204" pitchFamily="34" charset="0"/>
              </a:rPr>
              <a:t>Source: PSA and USDA data</a:t>
            </a:r>
            <a:r>
              <a:rPr lang="en-PH" sz="1000" dirty="0">
                <a:latin typeface="Century Gothic" panose="020B0502020202020204" pitchFamily="34" charset="0"/>
                <a:ea typeface="Calibri" panose="020F0502020204030204" pitchFamily="34" charset="0"/>
              </a:rPr>
              <a:t> </a:t>
            </a:r>
            <a:endParaRPr lang="en-PH" sz="1000" dirty="0"/>
          </a:p>
        </p:txBody>
      </p:sp>
    </p:spTree>
    <p:extLst>
      <p:ext uri="{BB962C8B-B14F-4D97-AF65-F5344CB8AC3E}">
        <p14:creationId xmlns:p14="http://schemas.microsoft.com/office/powerpoint/2010/main" val="3888120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BA04E25-0756-4015-8ED7-169958F27823}"/>
              </a:ext>
            </a:extLst>
          </p:cNvPr>
          <p:cNvSpPr/>
          <p:nvPr/>
        </p:nvSpPr>
        <p:spPr>
          <a:xfrm>
            <a:off x="276238" y="52852"/>
            <a:ext cx="6917973" cy="400110"/>
          </a:xfrm>
          <a:prstGeom prst="rect">
            <a:avLst/>
          </a:prstGeom>
        </p:spPr>
        <p:txBody>
          <a:bodyPr wrap="square">
            <a:spAutoFit/>
          </a:bodyPr>
          <a:lstStyle/>
          <a:p>
            <a:r>
              <a:rPr lang="en-PH" sz="2000" b="1" dirty="0">
                <a:latin typeface="Century Gothic" panose="020B0502020202020204" pitchFamily="34" charset="0"/>
              </a:rPr>
              <a:t>Importation of corn and feed wheat</a:t>
            </a:r>
            <a:endParaRPr lang="en-PH" sz="2000" dirty="0">
              <a:latin typeface="Century Gothic" panose="020B0502020202020204" pitchFamily="34" charset="0"/>
            </a:endParaRPr>
          </a:p>
        </p:txBody>
      </p:sp>
      <p:graphicFrame>
        <p:nvGraphicFramePr>
          <p:cNvPr id="10" name="Chart 9">
            <a:extLst>
              <a:ext uri="{FF2B5EF4-FFF2-40B4-BE49-F238E27FC236}">
                <a16:creationId xmlns:a16="http://schemas.microsoft.com/office/drawing/2014/main" xmlns="" id="{029D1381-3DE2-4677-87B9-9679E37664AB}"/>
              </a:ext>
            </a:extLst>
          </p:cNvPr>
          <p:cNvGraphicFramePr/>
          <p:nvPr>
            <p:extLst>
              <p:ext uri="{D42A27DB-BD31-4B8C-83A1-F6EECF244321}">
                <p14:modId xmlns:p14="http://schemas.microsoft.com/office/powerpoint/2010/main" val="19170490"/>
              </p:ext>
            </p:extLst>
          </p:nvPr>
        </p:nvGraphicFramePr>
        <p:xfrm>
          <a:off x="422962" y="1012874"/>
          <a:ext cx="8270872" cy="4681576"/>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a:extLst>
              <a:ext uri="{FF2B5EF4-FFF2-40B4-BE49-F238E27FC236}">
                <a16:creationId xmlns:a16="http://schemas.microsoft.com/office/drawing/2014/main" xmlns="" id="{84F83C89-9645-4EA6-B0DC-0912631C0266}"/>
              </a:ext>
            </a:extLst>
          </p:cNvPr>
          <p:cNvSpPr/>
          <p:nvPr/>
        </p:nvSpPr>
        <p:spPr>
          <a:xfrm>
            <a:off x="201889" y="6220466"/>
            <a:ext cx="8713017" cy="369332"/>
          </a:xfrm>
          <a:prstGeom prst="rect">
            <a:avLst/>
          </a:prstGeom>
        </p:spPr>
        <p:txBody>
          <a:bodyPr wrap="square">
            <a:spAutoFit/>
          </a:bodyPr>
          <a:lstStyle/>
          <a:p>
            <a:pPr algn="ctr">
              <a:spcAft>
                <a:spcPts val="0"/>
              </a:spcAft>
            </a:pPr>
            <a:r>
              <a:rPr lang="en-PH" b="1" dirty="0">
                <a:latin typeface="Century Gothic" panose="020B0502020202020204" pitchFamily="34" charset="0"/>
                <a:ea typeface="Calibri" panose="020F0502020204030204" pitchFamily="34" charset="0"/>
                <a:cs typeface="Times New Roman" panose="02020603050405020304" pitchFamily="18" charset="0"/>
              </a:rPr>
              <a:t>Philippine corn imports by country of origin, in percent shares, 2018 </a:t>
            </a:r>
            <a:endParaRPr lang="en-PH" sz="2000" b="1"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xmlns="" id="{E76C7447-9B1B-4C07-881B-DBAD1AA4D062}"/>
              </a:ext>
            </a:extLst>
          </p:cNvPr>
          <p:cNvSpPr/>
          <p:nvPr/>
        </p:nvSpPr>
        <p:spPr>
          <a:xfrm>
            <a:off x="465165" y="5694450"/>
            <a:ext cx="2252540" cy="246221"/>
          </a:xfrm>
          <a:prstGeom prst="rect">
            <a:avLst/>
          </a:prstGeom>
        </p:spPr>
        <p:txBody>
          <a:bodyPr wrap="none">
            <a:spAutoFit/>
          </a:bodyPr>
          <a:lstStyle/>
          <a:p>
            <a:r>
              <a:rPr lang="en-PH" sz="1000" dirty="0">
                <a:latin typeface="Century Gothic" panose="020B0502020202020204" pitchFamily="34" charset="0"/>
                <a:ea typeface="Calibri" panose="020F0502020204030204" pitchFamily="34" charset="0"/>
              </a:rPr>
              <a:t>Source: UN </a:t>
            </a:r>
            <a:r>
              <a:rPr lang="en-PH" sz="1000" dirty="0" err="1">
                <a:latin typeface="Century Gothic" panose="020B0502020202020204" pitchFamily="34" charset="0"/>
                <a:ea typeface="Calibri" panose="020F0502020204030204" pitchFamily="34" charset="0"/>
              </a:rPr>
              <a:t>Comtrade</a:t>
            </a:r>
            <a:r>
              <a:rPr lang="en-PH" sz="1000" dirty="0">
                <a:latin typeface="Century Gothic" panose="020B0502020202020204" pitchFamily="34" charset="0"/>
                <a:ea typeface="Calibri" panose="020F0502020204030204" pitchFamily="34" charset="0"/>
              </a:rPr>
              <a:t> Data, 2019</a:t>
            </a:r>
            <a:endParaRPr lang="en-PH" sz="1000" dirty="0">
              <a:latin typeface="Century Gothic" panose="020B0502020202020204" pitchFamily="34" charset="0"/>
            </a:endParaRPr>
          </a:p>
        </p:txBody>
      </p:sp>
    </p:spTree>
    <p:extLst>
      <p:ext uri="{BB962C8B-B14F-4D97-AF65-F5344CB8AC3E}">
        <p14:creationId xmlns:p14="http://schemas.microsoft.com/office/powerpoint/2010/main" val="668304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BA04E25-0756-4015-8ED7-169958F27823}"/>
              </a:ext>
            </a:extLst>
          </p:cNvPr>
          <p:cNvSpPr/>
          <p:nvPr/>
        </p:nvSpPr>
        <p:spPr>
          <a:xfrm>
            <a:off x="276238" y="52852"/>
            <a:ext cx="6917973" cy="400110"/>
          </a:xfrm>
          <a:prstGeom prst="rect">
            <a:avLst/>
          </a:prstGeom>
        </p:spPr>
        <p:txBody>
          <a:bodyPr wrap="square">
            <a:spAutoFit/>
          </a:bodyPr>
          <a:lstStyle/>
          <a:p>
            <a:r>
              <a:rPr lang="en-PH" sz="2000" b="1" dirty="0">
                <a:latin typeface="Century Gothic" panose="020B0502020202020204" pitchFamily="34" charset="0"/>
              </a:rPr>
              <a:t>Importation of corn and feed wheat</a:t>
            </a:r>
            <a:endParaRPr lang="en-PH" sz="2000" dirty="0">
              <a:latin typeface="Century Gothic" panose="020B0502020202020204" pitchFamily="34" charset="0"/>
            </a:endParaRPr>
          </a:p>
        </p:txBody>
      </p:sp>
      <p:sp>
        <p:nvSpPr>
          <p:cNvPr id="3" name="Rectangle 2">
            <a:extLst>
              <a:ext uri="{FF2B5EF4-FFF2-40B4-BE49-F238E27FC236}">
                <a16:creationId xmlns:a16="http://schemas.microsoft.com/office/drawing/2014/main" xmlns="" id="{5C1ADE71-2EED-4E4F-A2C0-53E575931704}"/>
              </a:ext>
            </a:extLst>
          </p:cNvPr>
          <p:cNvSpPr/>
          <p:nvPr/>
        </p:nvSpPr>
        <p:spPr>
          <a:xfrm>
            <a:off x="0" y="6246555"/>
            <a:ext cx="9100613" cy="369332"/>
          </a:xfrm>
          <a:prstGeom prst="rect">
            <a:avLst/>
          </a:prstGeom>
        </p:spPr>
        <p:txBody>
          <a:bodyPr wrap="square">
            <a:spAutoFit/>
          </a:bodyPr>
          <a:lstStyle/>
          <a:p>
            <a:pPr algn="ctr"/>
            <a:r>
              <a:rPr lang="en-PH" b="1" dirty="0">
                <a:latin typeface="Century Gothic" panose="020B0502020202020204" pitchFamily="34" charset="0"/>
                <a:ea typeface="Arial" panose="020B0604020202020204" pitchFamily="34" charset="0"/>
              </a:rPr>
              <a:t>Feed wheat imports of the Philippines by country of origin, 2014-2018</a:t>
            </a:r>
            <a:endParaRPr lang="en-PH" b="1" dirty="0">
              <a:latin typeface="Century Gothic" panose="020B0502020202020204" pitchFamily="34" charset="0"/>
            </a:endParaRPr>
          </a:p>
        </p:txBody>
      </p:sp>
      <p:sp>
        <p:nvSpPr>
          <p:cNvPr id="5" name="Rectangle 4">
            <a:extLst>
              <a:ext uri="{FF2B5EF4-FFF2-40B4-BE49-F238E27FC236}">
                <a16:creationId xmlns:a16="http://schemas.microsoft.com/office/drawing/2014/main" xmlns="" id="{DA0B9982-868E-4E80-88E2-8BD51BF9FE8E}"/>
              </a:ext>
            </a:extLst>
          </p:cNvPr>
          <p:cNvSpPr/>
          <p:nvPr/>
        </p:nvSpPr>
        <p:spPr>
          <a:xfrm>
            <a:off x="684626" y="5906931"/>
            <a:ext cx="4572000" cy="246221"/>
          </a:xfrm>
          <a:prstGeom prst="rect">
            <a:avLst/>
          </a:prstGeom>
        </p:spPr>
        <p:txBody>
          <a:bodyPr>
            <a:spAutoFit/>
          </a:bodyPr>
          <a:lstStyle/>
          <a:p>
            <a:pPr>
              <a:spcAft>
                <a:spcPts val="0"/>
              </a:spcAft>
            </a:pPr>
            <a:r>
              <a:rPr lang="en-PH" sz="1000" dirty="0">
                <a:latin typeface="Century Gothic" panose="020B0502020202020204" pitchFamily="34" charset="0"/>
                <a:ea typeface="Arial" panose="020B0604020202020204" pitchFamily="34" charset="0"/>
                <a:cs typeface="Times New Roman" panose="02020603050405020304" pitchFamily="18" charset="0"/>
              </a:rPr>
              <a:t>Source: UN </a:t>
            </a:r>
            <a:r>
              <a:rPr lang="en-PH" sz="1000" dirty="0" err="1">
                <a:latin typeface="Century Gothic" panose="020B0502020202020204" pitchFamily="34" charset="0"/>
                <a:ea typeface="Arial" panose="020B0604020202020204" pitchFamily="34" charset="0"/>
                <a:cs typeface="Times New Roman" panose="02020603050405020304" pitchFamily="18" charset="0"/>
              </a:rPr>
              <a:t>Comtrade</a:t>
            </a:r>
            <a:r>
              <a:rPr lang="en-PH" sz="1000" dirty="0">
                <a:latin typeface="Century Gothic" panose="020B0502020202020204" pitchFamily="34" charset="0"/>
                <a:ea typeface="Arial" panose="020B0604020202020204" pitchFamily="34" charset="0"/>
                <a:cs typeface="Times New Roman" panose="02020603050405020304" pitchFamily="18" charset="0"/>
              </a:rPr>
              <a:t> data, 2018 and PAFMI</a:t>
            </a:r>
            <a:endParaRPr lang="en-PH" sz="1000" dirty="0">
              <a:effectLst/>
              <a:latin typeface="Century Gothic" panose="020B0502020202020204" pitchFamily="34" charset="0"/>
              <a:ea typeface="Calibri" panose="020F0502020204030204" pitchFamily="34" charset="0"/>
              <a:cs typeface="Times New Roman" panose="02020603050405020304" pitchFamily="18" charset="0"/>
            </a:endParaRPr>
          </a:p>
        </p:txBody>
      </p:sp>
      <p:graphicFrame>
        <p:nvGraphicFramePr>
          <p:cNvPr id="12" name="Chart 11">
            <a:extLst>
              <a:ext uri="{FF2B5EF4-FFF2-40B4-BE49-F238E27FC236}">
                <a16:creationId xmlns:a16="http://schemas.microsoft.com/office/drawing/2014/main" xmlns="" id="{DEE07955-7D55-4A20-9A8C-75E3ADA15BF4}"/>
              </a:ext>
            </a:extLst>
          </p:cNvPr>
          <p:cNvGraphicFramePr>
            <a:graphicFrameLocks/>
          </p:cNvGraphicFramePr>
          <p:nvPr>
            <p:extLst>
              <p:ext uri="{D42A27DB-BD31-4B8C-83A1-F6EECF244321}">
                <p14:modId xmlns:p14="http://schemas.microsoft.com/office/powerpoint/2010/main" val="3752643618"/>
              </p:ext>
            </p:extLst>
          </p:nvPr>
        </p:nvGraphicFramePr>
        <p:xfrm>
          <a:off x="-1" y="591461"/>
          <a:ext cx="9144001" cy="51769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4856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ABBA853-C48F-4D67-AA67-3C0B42692146}"/>
              </a:ext>
            </a:extLst>
          </p:cNvPr>
          <p:cNvSpPr>
            <a:spLocks noGrp="1"/>
          </p:cNvSpPr>
          <p:nvPr>
            <p:ph idx="1"/>
          </p:nvPr>
        </p:nvSpPr>
        <p:spPr>
          <a:xfrm>
            <a:off x="518173" y="772377"/>
            <a:ext cx="8107653" cy="4097040"/>
          </a:xfrm>
        </p:spPr>
        <p:txBody>
          <a:bodyPr>
            <a:noAutofit/>
          </a:bodyPr>
          <a:lstStyle/>
          <a:p>
            <a:pPr marL="717550" lvl="2" indent="-452438"/>
            <a:r>
              <a:rPr lang="en-PH" sz="2400" dirty="0">
                <a:latin typeface="Century Gothic" panose="020B0502020202020204" pitchFamily="34" charset="0"/>
              </a:rPr>
              <a:t>Private sector imports yellow corn formerly through the National Food Authority (NFA)</a:t>
            </a:r>
          </a:p>
          <a:p>
            <a:pPr marL="717550" lvl="2" indent="-452438"/>
            <a:endParaRPr lang="en-PH" sz="2400" dirty="0">
              <a:latin typeface="Century Gothic" panose="020B0502020202020204" pitchFamily="34" charset="0"/>
            </a:endParaRPr>
          </a:p>
          <a:p>
            <a:pPr marL="717550" lvl="2" indent="-452438"/>
            <a:r>
              <a:rPr lang="en-PH" sz="2400" dirty="0">
                <a:latin typeface="Century Gothic" panose="020B0502020202020204" pitchFamily="34" charset="0"/>
              </a:rPr>
              <a:t>Imports are sourced mainly from United States, Argentina, and ASEAN member countries</a:t>
            </a:r>
          </a:p>
          <a:p>
            <a:pPr marL="717550" lvl="2" indent="-452438"/>
            <a:endParaRPr lang="en-PH" sz="2400" dirty="0">
              <a:latin typeface="Century Gothic" panose="020B0502020202020204" pitchFamily="34" charset="0"/>
            </a:endParaRPr>
          </a:p>
          <a:p>
            <a:pPr marL="717550" lvl="2" indent="-452438"/>
            <a:r>
              <a:rPr lang="en-PH" sz="2400" dirty="0">
                <a:latin typeface="Century Gothic" panose="020B0502020202020204" pitchFamily="34" charset="0"/>
              </a:rPr>
              <a:t>Wheat imports rose dramatically from 5.7 million tons in 2017 to 7.1 million tons (24 percent) in 2018 and the increase is attributable to increase in feed wheat demand in the country</a:t>
            </a:r>
          </a:p>
          <a:p>
            <a:pPr marL="717550" lvl="2" indent="-452438"/>
            <a:endParaRPr lang="en-PH" sz="2400" dirty="0">
              <a:latin typeface="Century Gothic" panose="020B0502020202020204" pitchFamily="34" charset="0"/>
            </a:endParaRPr>
          </a:p>
          <a:p>
            <a:pPr marL="717550" lvl="2" indent="-452438"/>
            <a:r>
              <a:rPr lang="en-PH" sz="2400" dirty="0">
                <a:latin typeface="Century Gothic" panose="020B0502020202020204" pitchFamily="34" charset="0"/>
              </a:rPr>
              <a:t>Wheat is imported all throughout the year</a:t>
            </a:r>
          </a:p>
          <a:p>
            <a:pPr marL="914400" lvl="2" indent="0">
              <a:buNone/>
            </a:pPr>
            <a:endParaRPr lang="en-PH" sz="2400" dirty="0">
              <a:latin typeface="Century Gothic" panose="020B0502020202020204" pitchFamily="34" charset="0"/>
            </a:endParaRPr>
          </a:p>
        </p:txBody>
      </p:sp>
      <p:sp>
        <p:nvSpPr>
          <p:cNvPr id="7" name="Text Placeholder 14">
            <a:extLst>
              <a:ext uri="{FF2B5EF4-FFF2-40B4-BE49-F238E27FC236}">
                <a16:creationId xmlns:a16="http://schemas.microsoft.com/office/drawing/2014/main" xmlns="" id="{BB250AF5-E740-42D5-9E55-9C5EEC80DFD2}"/>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821236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xmlns="" id="{F1390291-1255-4F2A-8FDB-A8C74086888C}"/>
              </a:ext>
            </a:extLst>
          </p:cNvPr>
          <p:cNvGraphicFramePr>
            <a:graphicFrameLocks noGrp="1"/>
          </p:cNvGraphicFramePr>
          <p:nvPr>
            <p:extLst>
              <p:ext uri="{D42A27DB-BD31-4B8C-83A1-F6EECF244321}">
                <p14:modId xmlns:p14="http://schemas.microsoft.com/office/powerpoint/2010/main" val="4017126176"/>
              </p:ext>
            </p:extLst>
          </p:nvPr>
        </p:nvGraphicFramePr>
        <p:xfrm>
          <a:off x="397573" y="615378"/>
          <a:ext cx="5657787" cy="1280160"/>
        </p:xfrm>
        <a:graphic>
          <a:graphicData uri="http://schemas.openxmlformats.org/drawingml/2006/table">
            <a:tbl>
              <a:tblPr firstRow="1" firstCol="1" bandRow="1">
                <a:tableStyleId>{5C22544A-7EE6-4342-B048-85BDC9FD1C3A}</a:tableStyleId>
              </a:tblPr>
              <a:tblGrid>
                <a:gridCol w="629920">
                  <a:extLst>
                    <a:ext uri="{9D8B030D-6E8A-4147-A177-3AD203B41FA5}">
                      <a16:colId xmlns:a16="http://schemas.microsoft.com/office/drawing/2014/main" xmlns="" val="3515106950"/>
                    </a:ext>
                  </a:extLst>
                </a:gridCol>
                <a:gridCol w="991235">
                  <a:extLst>
                    <a:ext uri="{9D8B030D-6E8A-4147-A177-3AD203B41FA5}">
                      <a16:colId xmlns:a16="http://schemas.microsoft.com/office/drawing/2014/main" xmlns="" val="2979218679"/>
                    </a:ext>
                  </a:extLst>
                </a:gridCol>
                <a:gridCol w="991235">
                  <a:extLst>
                    <a:ext uri="{9D8B030D-6E8A-4147-A177-3AD203B41FA5}">
                      <a16:colId xmlns:a16="http://schemas.microsoft.com/office/drawing/2014/main" xmlns="" val="1063353310"/>
                    </a:ext>
                  </a:extLst>
                </a:gridCol>
                <a:gridCol w="991235">
                  <a:extLst>
                    <a:ext uri="{9D8B030D-6E8A-4147-A177-3AD203B41FA5}">
                      <a16:colId xmlns:a16="http://schemas.microsoft.com/office/drawing/2014/main" xmlns="" val="249437821"/>
                    </a:ext>
                  </a:extLst>
                </a:gridCol>
                <a:gridCol w="991235">
                  <a:extLst>
                    <a:ext uri="{9D8B030D-6E8A-4147-A177-3AD203B41FA5}">
                      <a16:colId xmlns:a16="http://schemas.microsoft.com/office/drawing/2014/main" xmlns="" val="1954635761"/>
                    </a:ext>
                  </a:extLst>
                </a:gridCol>
                <a:gridCol w="1062927">
                  <a:extLst>
                    <a:ext uri="{9D8B030D-6E8A-4147-A177-3AD203B41FA5}">
                      <a16:colId xmlns:a16="http://schemas.microsoft.com/office/drawing/2014/main" xmlns="" val="4040770771"/>
                    </a:ext>
                  </a:extLst>
                </a:gridCol>
              </a:tblGrid>
              <a:tr h="190500">
                <a:tc>
                  <a:txBody>
                    <a:bodyPr/>
                    <a:lstStyle/>
                    <a:p>
                      <a:pPr marL="540385" indent="-540385" algn="ctr">
                        <a:spcAft>
                          <a:spcPts val="0"/>
                        </a:spcAft>
                      </a:pPr>
                      <a:r>
                        <a:rPr lang="en-PH" sz="1400" dirty="0">
                          <a:effectLst/>
                          <a:latin typeface="Century Gothic" panose="020B0502020202020204" pitchFamily="34" charset="0"/>
                        </a:rPr>
                        <a:t>Year</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5B7735"/>
                    </a:solidFill>
                  </a:tcPr>
                </a:tc>
                <a:tc>
                  <a:txBody>
                    <a:bodyPr/>
                    <a:lstStyle/>
                    <a:p>
                      <a:pPr marL="540385" indent="-540385" algn="ctr">
                        <a:spcAft>
                          <a:spcPts val="0"/>
                        </a:spcAft>
                      </a:pPr>
                      <a:r>
                        <a:rPr lang="en-PH" sz="1400" dirty="0">
                          <a:effectLst/>
                          <a:latin typeface="Century Gothic" panose="020B0502020202020204" pitchFamily="34" charset="0"/>
                        </a:rPr>
                        <a:t>Quarter 1</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5B7735"/>
                    </a:solidFill>
                  </a:tcPr>
                </a:tc>
                <a:tc>
                  <a:txBody>
                    <a:bodyPr/>
                    <a:lstStyle/>
                    <a:p>
                      <a:pPr marL="540385" indent="-540385" algn="ctr">
                        <a:spcAft>
                          <a:spcPts val="0"/>
                        </a:spcAft>
                      </a:pPr>
                      <a:r>
                        <a:rPr lang="en-PH" sz="1400" dirty="0">
                          <a:effectLst/>
                          <a:latin typeface="Century Gothic" panose="020B0502020202020204" pitchFamily="34" charset="0"/>
                        </a:rPr>
                        <a:t>Quarter 2</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5B7735"/>
                    </a:solidFill>
                  </a:tcPr>
                </a:tc>
                <a:tc>
                  <a:txBody>
                    <a:bodyPr/>
                    <a:lstStyle/>
                    <a:p>
                      <a:pPr marL="540385" indent="-540385" algn="ctr">
                        <a:spcAft>
                          <a:spcPts val="0"/>
                        </a:spcAft>
                      </a:pPr>
                      <a:r>
                        <a:rPr lang="en-PH" sz="1400" dirty="0">
                          <a:effectLst/>
                          <a:latin typeface="Century Gothic" panose="020B0502020202020204" pitchFamily="34" charset="0"/>
                        </a:rPr>
                        <a:t>Quarter 3</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5B7735"/>
                    </a:solidFill>
                  </a:tcPr>
                </a:tc>
                <a:tc>
                  <a:txBody>
                    <a:bodyPr/>
                    <a:lstStyle/>
                    <a:p>
                      <a:pPr marL="540385" indent="-540385" algn="ctr">
                        <a:spcAft>
                          <a:spcPts val="0"/>
                        </a:spcAft>
                      </a:pPr>
                      <a:r>
                        <a:rPr lang="en-PH" sz="1400" dirty="0">
                          <a:effectLst/>
                          <a:latin typeface="Century Gothic" panose="020B0502020202020204" pitchFamily="34" charset="0"/>
                        </a:rPr>
                        <a:t>Quarter 4</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5B7735"/>
                    </a:solidFill>
                  </a:tcPr>
                </a:tc>
                <a:tc>
                  <a:txBody>
                    <a:bodyPr/>
                    <a:lstStyle/>
                    <a:p>
                      <a:pPr marL="540385" indent="-540385" algn="ctr">
                        <a:spcAft>
                          <a:spcPts val="0"/>
                        </a:spcAft>
                      </a:pPr>
                      <a:r>
                        <a:rPr lang="en-PH" sz="1400" dirty="0">
                          <a:effectLst/>
                          <a:latin typeface="Century Gothic" panose="020B0502020202020204" pitchFamily="34" charset="0"/>
                        </a:rPr>
                        <a:t>Total</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5B7735"/>
                    </a:solidFill>
                  </a:tcPr>
                </a:tc>
                <a:extLst>
                  <a:ext uri="{0D108BD9-81ED-4DB2-BD59-A6C34878D82A}">
                    <a16:rowId xmlns:a16="http://schemas.microsoft.com/office/drawing/2014/main" xmlns="" val="1093213311"/>
                  </a:ext>
                </a:extLst>
              </a:tr>
              <a:tr h="190500">
                <a:tc>
                  <a:txBody>
                    <a:bodyPr/>
                    <a:lstStyle/>
                    <a:p>
                      <a:pPr marL="540385" indent="-540385" algn="ctr">
                        <a:spcAft>
                          <a:spcPts val="0"/>
                        </a:spcAft>
                      </a:pPr>
                      <a:r>
                        <a:rPr lang="en-PH" sz="1400" b="0" dirty="0">
                          <a:solidFill>
                            <a:schemeClr val="tx1"/>
                          </a:solidFill>
                          <a:effectLst/>
                          <a:latin typeface="Century Gothic" panose="020B0502020202020204" pitchFamily="34" charset="0"/>
                        </a:rPr>
                        <a:t>2014</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87,000</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141,340</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425,179</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496,292</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1,149,811</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extLst>
                  <a:ext uri="{0D108BD9-81ED-4DB2-BD59-A6C34878D82A}">
                    <a16:rowId xmlns:a16="http://schemas.microsoft.com/office/drawing/2014/main" xmlns="" val="2129239483"/>
                  </a:ext>
                </a:extLst>
              </a:tr>
              <a:tr h="190500">
                <a:tc>
                  <a:txBody>
                    <a:bodyPr/>
                    <a:lstStyle/>
                    <a:p>
                      <a:pPr marL="540385" indent="-540385" algn="ctr">
                        <a:spcAft>
                          <a:spcPts val="0"/>
                        </a:spcAft>
                      </a:pPr>
                      <a:r>
                        <a:rPr lang="en-PH" sz="1400" b="0" dirty="0">
                          <a:solidFill>
                            <a:schemeClr val="tx1"/>
                          </a:solidFill>
                          <a:effectLst/>
                          <a:latin typeface="Century Gothic" panose="020B0502020202020204" pitchFamily="34" charset="0"/>
                        </a:rPr>
                        <a:t>2015</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520,223</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461,914</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415,563</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481,948</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1,879,648</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extLst>
                  <a:ext uri="{0D108BD9-81ED-4DB2-BD59-A6C34878D82A}">
                    <a16:rowId xmlns:a16="http://schemas.microsoft.com/office/drawing/2014/main" xmlns="" val="187319637"/>
                  </a:ext>
                </a:extLst>
              </a:tr>
              <a:tr h="190500">
                <a:tc>
                  <a:txBody>
                    <a:bodyPr/>
                    <a:lstStyle/>
                    <a:p>
                      <a:pPr marL="540385" indent="-540385" algn="ctr">
                        <a:spcAft>
                          <a:spcPts val="0"/>
                        </a:spcAft>
                      </a:pPr>
                      <a:r>
                        <a:rPr lang="en-PH" sz="1400" b="0" dirty="0">
                          <a:solidFill>
                            <a:schemeClr val="tx1"/>
                          </a:solidFill>
                          <a:effectLst/>
                          <a:latin typeface="Century Gothic" panose="020B0502020202020204" pitchFamily="34" charset="0"/>
                        </a:rPr>
                        <a:t>2016</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316,703</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797,966</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489,092</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604,429</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2,208,190</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extLst>
                  <a:ext uri="{0D108BD9-81ED-4DB2-BD59-A6C34878D82A}">
                    <a16:rowId xmlns:a16="http://schemas.microsoft.com/office/drawing/2014/main" xmlns="" val="4196554454"/>
                  </a:ext>
                </a:extLst>
              </a:tr>
              <a:tr h="190500">
                <a:tc>
                  <a:txBody>
                    <a:bodyPr/>
                    <a:lstStyle/>
                    <a:p>
                      <a:pPr marL="540385" indent="-540385" algn="ctr">
                        <a:spcAft>
                          <a:spcPts val="0"/>
                        </a:spcAft>
                      </a:pPr>
                      <a:r>
                        <a:rPr lang="en-PH" sz="1400" b="0" dirty="0">
                          <a:solidFill>
                            <a:schemeClr val="tx1"/>
                          </a:solidFill>
                          <a:effectLst/>
                          <a:latin typeface="Century Gothic" panose="020B0502020202020204" pitchFamily="34" charset="0"/>
                        </a:rPr>
                        <a:t>2017</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640,821</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827,415</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560,994</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442,125</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2,471,355</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extLst>
                  <a:ext uri="{0D108BD9-81ED-4DB2-BD59-A6C34878D82A}">
                    <a16:rowId xmlns:a16="http://schemas.microsoft.com/office/drawing/2014/main" xmlns="" val="2971448378"/>
                  </a:ext>
                </a:extLst>
              </a:tr>
              <a:tr h="190500">
                <a:tc>
                  <a:txBody>
                    <a:bodyPr/>
                    <a:lstStyle/>
                    <a:p>
                      <a:pPr marL="540385" indent="-540385" algn="ctr">
                        <a:spcAft>
                          <a:spcPts val="0"/>
                        </a:spcAft>
                      </a:pPr>
                      <a:r>
                        <a:rPr lang="en-PH" sz="1400" b="0" dirty="0">
                          <a:solidFill>
                            <a:schemeClr val="tx1"/>
                          </a:solidFill>
                          <a:effectLst/>
                          <a:latin typeface="Century Gothic" panose="020B0502020202020204" pitchFamily="34" charset="0"/>
                        </a:rPr>
                        <a:t>2018</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a:effectLst/>
                          <a:latin typeface="Century Gothic" panose="020B0502020202020204" pitchFamily="34" charset="0"/>
                        </a:rPr>
                        <a:t>638,295</a:t>
                      </a:r>
                      <a:endParaRPr lang="en-PH"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781,130</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811,730</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ctr">
                        <a:spcAft>
                          <a:spcPts val="0"/>
                        </a:spcAft>
                      </a:pPr>
                      <a:r>
                        <a:rPr lang="en-PH" sz="1400" dirty="0">
                          <a:effectLst/>
                          <a:latin typeface="Century Gothic" panose="020B0502020202020204" pitchFamily="34" charset="0"/>
                        </a:rPr>
                        <a:t>-</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tc>
                  <a:txBody>
                    <a:bodyPr/>
                    <a:lstStyle/>
                    <a:p>
                      <a:pPr marL="540385" indent="-540385" algn="r">
                        <a:spcAft>
                          <a:spcPts val="0"/>
                        </a:spcAft>
                      </a:pPr>
                      <a:r>
                        <a:rPr lang="en-PH" sz="1400" dirty="0">
                          <a:effectLst/>
                          <a:latin typeface="Century Gothic" panose="020B0502020202020204" pitchFamily="34" charset="0"/>
                        </a:rPr>
                        <a:t>2,231,155</a:t>
                      </a:r>
                      <a:endParaRPr lang="en-PH"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chemeClr val="accent2">
                        <a:lumMod val="20000"/>
                        <a:lumOff val="80000"/>
                      </a:schemeClr>
                    </a:solidFill>
                  </a:tcPr>
                </a:tc>
                <a:extLst>
                  <a:ext uri="{0D108BD9-81ED-4DB2-BD59-A6C34878D82A}">
                    <a16:rowId xmlns:a16="http://schemas.microsoft.com/office/drawing/2014/main" xmlns="" val="1686550222"/>
                  </a:ext>
                </a:extLst>
              </a:tr>
            </a:tbl>
          </a:graphicData>
        </a:graphic>
      </p:graphicFrame>
      <p:sp>
        <p:nvSpPr>
          <p:cNvPr id="7" name="Rectangle 6">
            <a:extLst>
              <a:ext uri="{FF2B5EF4-FFF2-40B4-BE49-F238E27FC236}">
                <a16:creationId xmlns:a16="http://schemas.microsoft.com/office/drawing/2014/main" xmlns="" id="{AB2299AB-A63D-4490-B1D7-811460F60B62}"/>
              </a:ext>
            </a:extLst>
          </p:cNvPr>
          <p:cNvSpPr/>
          <p:nvPr/>
        </p:nvSpPr>
        <p:spPr>
          <a:xfrm>
            <a:off x="306832" y="196727"/>
            <a:ext cx="5250688" cy="338554"/>
          </a:xfrm>
          <a:prstGeom prst="rect">
            <a:avLst/>
          </a:prstGeom>
        </p:spPr>
        <p:txBody>
          <a:bodyPr wrap="square">
            <a:spAutoFit/>
          </a:bodyPr>
          <a:lstStyle/>
          <a:p>
            <a:r>
              <a:rPr lang="en-PH" sz="1600" b="1" dirty="0">
                <a:solidFill>
                  <a:srgbClr val="000000"/>
                </a:solidFill>
                <a:latin typeface="Century Gothic" panose="020B0502020202020204" pitchFamily="34" charset="0"/>
                <a:ea typeface="Calibri" panose="020F0502020204030204" pitchFamily="34" charset="0"/>
              </a:rPr>
              <a:t>Philippine feed wheat imports by quarter </a:t>
            </a:r>
            <a:endParaRPr lang="en-PH" sz="1600" b="1" dirty="0">
              <a:latin typeface="Century Gothic" panose="020B0502020202020204" pitchFamily="34" charset="0"/>
            </a:endParaRPr>
          </a:p>
        </p:txBody>
      </p:sp>
      <p:graphicFrame>
        <p:nvGraphicFramePr>
          <p:cNvPr id="8" name="Chart 7">
            <a:extLst>
              <a:ext uri="{FF2B5EF4-FFF2-40B4-BE49-F238E27FC236}">
                <a16:creationId xmlns:a16="http://schemas.microsoft.com/office/drawing/2014/main" xmlns="" id="{363CAA03-2F6F-452B-A2DB-BA28DC113B9B}"/>
              </a:ext>
            </a:extLst>
          </p:cNvPr>
          <p:cNvGraphicFramePr/>
          <p:nvPr>
            <p:extLst>
              <p:ext uri="{D42A27DB-BD31-4B8C-83A1-F6EECF244321}">
                <p14:modId xmlns:p14="http://schemas.microsoft.com/office/powerpoint/2010/main" val="1517211077"/>
              </p:ext>
            </p:extLst>
          </p:nvPr>
        </p:nvGraphicFramePr>
        <p:xfrm>
          <a:off x="589280" y="2199621"/>
          <a:ext cx="8128000" cy="403065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xmlns="" id="{CA1F2B00-8E9A-4230-9641-17142C3E9B49}"/>
              </a:ext>
            </a:extLst>
          </p:cNvPr>
          <p:cNvSpPr/>
          <p:nvPr/>
        </p:nvSpPr>
        <p:spPr>
          <a:xfrm>
            <a:off x="213582" y="6322719"/>
            <a:ext cx="8716836" cy="338554"/>
          </a:xfrm>
          <a:prstGeom prst="rect">
            <a:avLst/>
          </a:prstGeom>
        </p:spPr>
        <p:txBody>
          <a:bodyPr wrap="square">
            <a:spAutoFit/>
          </a:bodyPr>
          <a:lstStyle/>
          <a:p>
            <a:pPr algn="ctr"/>
            <a:r>
              <a:rPr lang="en-PH" sz="1600" b="1" dirty="0">
                <a:latin typeface="Century Gothic" panose="020B0502020202020204" pitchFamily="34" charset="0"/>
                <a:ea typeface="Calibri" panose="020F0502020204030204" pitchFamily="34" charset="0"/>
              </a:rPr>
              <a:t>Wheat imports of the Philippines by month, and its timing with local corn harvest</a:t>
            </a:r>
            <a:endParaRPr lang="en-PH" sz="1600" b="1" dirty="0">
              <a:latin typeface="Century Gothic" panose="020B0502020202020204" pitchFamily="34" charset="0"/>
            </a:endParaRPr>
          </a:p>
        </p:txBody>
      </p:sp>
      <p:sp>
        <p:nvSpPr>
          <p:cNvPr id="3" name="Rectangle 2">
            <a:extLst>
              <a:ext uri="{FF2B5EF4-FFF2-40B4-BE49-F238E27FC236}">
                <a16:creationId xmlns:a16="http://schemas.microsoft.com/office/drawing/2014/main" xmlns="" id="{44562CD8-33E4-4A5C-889E-358A19221C70}"/>
              </a:ext>
            </a:extLst>
          </p:cNvPr>
          <p:cNvSpPr/>
          <p:nvPr/>
        </p:nvSpPr>
        <p:spPr>
          <a:xfrm>
            <a:off x="-149552" y="1847525"/>
            <a:ext cx="6721267" cy="246221"/>
          </a:xfrm>
          <a:prstGeom prst="rect">
            <a:avLst/>
          </a:prstGeom>
        </p:spPr>
        <p:txBody>
          <a:bodyPr wrap="square">
            <a:spAutoFit/>
          </a:bodyPr>
          <a:lstStyle/>
          <a:p>
            <a:pPr indent="540385">
              <a:spcAft>
                <a:spcPts val="0"/>
              </a:spcAft>
            </a:pPr>
            <a:r>
              <a:rPr lang="en-PH" sz="1000" dirty="0">
                <a:latin typeface="Century Gothic" panose="020B0502020202020204" pitchFamily="34" charset="0"/>
                <a:ea typeface="Calibri" panose="020F0502020204030204" pitchFamily="34" charset="0"/>
                <a:cs typeface="Times New Roman" panose="02020603050405020304" pitchFamily="18" charset="0"/>
              </a:rPr>
              <a:t>Source: UN </a:t>
            </a:r>
            <a:r>
              <a:rPr lang="en-PH" sz="1000" dirty="0" err="1">
                <a:latin typeface="Century Gothic" panose="020B0502020202020204" pitchFamily="34" charset="0"/>
                <a:ea typeface="Calibri" panose="020F0502020204030204" pitchFamily="34" charset="0"/>
                <a:cs typeface="Times New Roman" panose="02020603050405020304" pitchFamily="18" charset="0"/>
              </a:rPr>
              <a:t>Comtrade</a:t>
            </a:r>
            <a:r>
              <a:rPr lang="en-PH" sz="1000" dirty="0">
                <a:latin typeface="Century Gothic" panose="020B0502020202020204" pitchFamily="34" charset="0"/>
                <a:ea typeface="Calibri" panose="020F0502020204030204" pitchFamily="34" charset="0"/>
                <a:cs typeface="Times New Roman" panose="02020603050405020304" pitchFamily="18" charset="0"/>
              </a:rPr>
              <a:t> Data and PAFMI, various years, 2018 data is </a:t>
            </a:r>
            <a:r>
              <a:rPr lang="en-PH" sz="1000" dirty="0" err="1">
                <a:latin typeface="Century Gothic" panose="020B0502020202020204" pitchFamily="34" charset="0"/>
                <a:ea typeface="Calibri" panose="020F0502020204030204" pitchFamily="34" charset="0"/>
                <a:cs typeface="Times New Roman" panose="02020603050405020304" pitchFamily="18" charset="0"/>
              </a:rPr>
              <a:t>untill</a:t>
            </a:r>
            <a:r>
              <a:rPr lang="en-PH" sz="1000" dirty="0">
                <a:latin typeface="Century Gothic" panose="020B0502020202020204" pitchFamily="34" charset="0"/>
                <a:ea typeface="Calibri" panose="020F0502020204030204" pitchFamily="34" charset="0"/>
                <a:cs typeface="Times New Roman" panose="02020603050405020304" pitchFamily="18" charset="0"/>
              </a:rPr>
              <a:t> 3</a:t>
            </a:r>
            <a:r>
              <a:rPr lang="en-PH" sz="1000" baseline="30000" dirty="0">
                <a:latin typeface="Century Gothic" panose="020B0502020202020204" pitchFamily="34" charset="0"/>
                <a:ea typeface="Calibri" panose="020F0502020204030204" pitchFamily="34" charset="0"/>
                <a:cs typeface="Times New Roman" panose="02020603050405020304" pitchFamily="18" charset="0"/>
              </a:rPr>
              <a:t>rd</a:t>
            </a:r>
            <a:r>
              <a:rPr lang="en-PH" sz="1000" dirty="0">
                <a:latin typeface="Century Gothic" panose="020B0502020202020204" pitchFamily="34" charset="0"/>
                <a:ea typeface="Calibri" panose="020F0502020204030204" pitchFamily="34" charset="0"/>
                <a:cs typeface="Times New Roman" panose="02020603050405020304" pitchFamily="18" charset="0"/>
              </a:rPr>
              <a:t> quarter only</a:t>
            </a:r>
            <a:endParaRPr lang="en-PH" sz="1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1308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14346F9-5012-4DE6-9523-55A505AE7D5B}"/>
              </a:ext>
            </a:extLst>
          </p:cNvPr>
          <p:cNvSpPr/>
          <p:nvPr/>
        </p:nvSpPr>
        <p:spPr>
          <a:xfrm>
            <a:off x="738490" y="111672"/>
            <a:ext cx="7604391" cy="400110"/>
          </a:xfrm>
          <a:prstGeom prst="rect">
            <a:avLst/>
          </a:prstGeom>
        </p:spPr>
        <p:txBody>
          <a:bodyPr wrap="square">
            <a:spAutoFit/>
          </a:bodyPr>
          <a:lstStyle/>
          <a:p>
            <a:pPr algn="ctr"/>
            <a:r>
              <a:rPr lang="en-PH" sz="2000" b="1" dirty="0">
                <a:latin typeface="Century Gothic" panose="020B0502020202020204" pitchFamily="34" charset="0"/>
                <a:ea typeface="Arial" panose="020B0604020202020204" pitchFamily="34" charset="0"/>
              </a:rPr>
              <a:t>Trends in yellow corn and wheat prices, 1990-2018</a:t>
            </a:r>
            <a:endParaRPr lang="en-PH" sz="2000" dirty="0">
              <a:latin typeface="Century Gothic" panose="020B0502020202020204" pitchFamily="34" charset="0"/>
            </a:endParaRPr>
          </a:p>
        </p:txBody>
      </p:sp>
      <p:sp>
        <p:nvSpPr>
          <p:cNvPr id="8" name="Rectangle 7">
            <a:extLst>
              <a:ext uri="{FF2B5EF4-FFF2-40B4-BE49-F238E27FC236}">
                <a16:creationId xmlns:a16="http://schemas.microsoft.com/office/drawing/2014/main" xmlns="" id="{4B62E6D6-44D7-4B34-814F-617135DDE4A0}"/>
              </a:ext>
            </a:extLst>
          </p:cNvPr>
          <p:cNvSpPr/>
          <p:nvPr/>
        </p:nvSpPr>
        <p:spPr>
          <a:xfrm>
            <a:off x="5763970" y="4901647"/>
            <a:ext cx="2181710" cy="397429"/>
          </a:xfrm>
          <a:prstGeom prst="rect">
            <a:avLst/>
          </a:prstGeom>
        </p:spPr>
        <p:txBody>
          <a:bodyPr wrap="square">
            <a:spAutoFit/>
          </a:bodyPr>
          <a:lstStyle/>
          <a:p>
            <a:pPr algn="ctr"/>
            <a:r>
              <a:rPr lang="en-PH" dirty="0">
                <a:latin typeface="Century Gothic" panose="020B0502020202020204" pitchFamily="34" charset="0"/>
                <a:ea typeface="Arial" panose="020B0604020202020204" pitchFamily="34" charset="0"/>
              </a:rPr>
              <a:t>without tariff</a:t>
            </a:r>
            <a:endParaRPr lang="en-PH" dirty="0">
              <a:latin typeface="Century Gothic" panose="020B0502020202020204" pitchFamily="34" charset="0"/>
            </a:endParaRPr>
          </a:p>
        </p:txBody>
      </p:sp>
      <p:sp>
        <p:nvSpPr>
          <p:cNvPr id="10" name="Rectangle 9">
            <a:extLst>
              <a:ext uri="{FF2B5EF4-FFF2-40B4-BE49-F238E27FC236}">
                <a16:creationId xmlns:a16="http://schemas.microsoft.com/office/drawing/2014/main" xmlns="" id="{9EA4C4DE-B08A-4FD3-A63F-D65CB314549A}"/>
              </a:ext>
            </a:extLst>
          </p:cNvPr>
          <p:cNvSpPr/>
          <p:nvPr/>
        </p:nvSpPr>
        <p:spPr>
          <a:xfrm>
            <a:off x="1268703" y="4866960"/>
            <a:ext cx="2148978" cy="432116"/>
          </a:xfrm>
          <a:prstGeom prst="rect">
            <a:avLst/>
          </a:prstGeom>
        </p:spPr>
        <p:txBody>
          <a:bodyPr wrap="square">
            <a:spAutoFit/>
          </a:bodyPr>
          <a:lstStyle/>
          <a:p>
            <a:pPr algn="ctr"/>
            <a:r>
              <a:rPr lang="en-PH" dirty="0">
                <a:latin typeface="Century Gothic" panose="020B0502020202020204" pitchFamily="34" charset="0"/>
                <a:ea typeface="Arial" panose="020B0604020202020204" pitchFamily="34" charset="0"/>
              </a:rPr>
              <a:t>with tariff</a:t>
            </a:r>
            <a:endParaRPr lang="en-PH" dirty="0">
              <a:latin typeface="Century Gothic" panose="020B0502020202020204" pitchFamily="34" charset="0"/>
            </a:endParaRPr>
          </a:p>
        </p:txBody>
      </p:sp>
      <p:sp>
        <p:nvSpPr>
          <p:cNvPr id="2" name="TextBox 1">
            <a:extLst>
              <a:ext uri="{FF2B5EF4-FFF2-40B4-BE49-F238E27FC236}">
                <a16:creationId xmlns:a16="http://schemas.microsoft.com/office/drawing/2014/main" xmlns="" id="{B0B557D3-817C-C548-8664-2DB1735BE806}"/>
              </a:ext>
            </a:extLst>
          </p:cNvPr>
          <p:cNvSpPr txBox="1"/>
          <p:nvPr/>
        </p:nvSpPr>
        <p:spPr>
          <a:xfrm>
            <a:off x="579527" y="5299076"/>
            <a:ext cx="8304756" cy="1200329"/>
          </a:xfrm>
          <a:prstGeom prst="rect">
            <a:avLst/>
          </a:prstGeom>
          <a:noFill/>
          <a:ln w="38100">
            <a:solidFill>
              <a:schemeClr val="tx1"/>
            </a:solidFill>
          </a:ln>
        </p:spPr>
        <p:txBody>
          <a:bodyPr wrap="square" rtlCol="0">
            <a:spAutoFit/>
          </a:bodyPr>
          <a:lstStyle/>
          <a:p>
            <a:r>
              <a:rPr lang="en-US" b="1" dirty="0"/>
              <a:t>Comparative price (yearly average) of domestic corn (</a:t>
            </a:r>
            <a:r>
              <a:rPr lang="en-US" b="1" dirty="0">
                <a:solidFill>
                  <a:srgbClr val="0070C0"/>
                </a:solidFill>
              </a:rPr>
              <a:t>blue)</a:t>
            </a:r>
            <a:r>
              <a:rPr lang="en-US" b="1" dirty="0"/>
              <a:t>, imported corn (</a:t>
            </a:r>
            <a:r>
              <a:rPr lang="en-US" b="1" dirty="0">
                <a:solidFill>
                  <a:schemeClr val="accent6">
                    <a:lumMod val="75000"/>
                  </a:schemeClr>
                </a:solidFill>
              </a:rPr>
              <a:t>orange</a:t>
            </a:r>
            <a:r>
              <a:rPr lang="en-US" b="1" dirty="0"/>
              <a:t>) and feed wheat (</a:t>
            </a:r>
            <a:r>
              <a:rPr lang="en-US" b="1" dirty="0">
                <a:solidFill>
                  <a:schemeClr val="bg1">
                    <a:lumMod val="50000"/>
                  </a:schemeClr>
                </a:solidFill>
              </a:rPr>
              <a:t>gray)</a:t>
            </a:r>
            <a:r>
              <a:rPr lang="en-US" b="1" dirty="0"/>
              <a:t>. Lately,  </a:t>
            </a:r>
            <a:r>
              <a:rPr lang="en-US" b="1" u="sng" dirty="0"/>
              <a:t>with tariff</a:t>
            </a:r>
            <a:r>
              <a:rPr lang="en-US" b="1" dirty="0"/>
              <a:t>, feed wheat has become cheaper than domestic and imported corn with tariff. </a:t>
            </a:r>
            <a:r>
              <a:rPr lang="en-US" b="1" u="sng" dirty="0"/>
              <a:t>Without tariff</a:t>
            </a:r>
            <a:r>
              <a:rPr lang="en-US" b="1" dirty="0"/>
              <a:t>, imported corn is cheaper than feed wheat and domestic corn. </a:t>
            </a:r>
            <a:r>
              <a:rPr lang="en-US" b="1" i="1" dirty="0"/>
              <a:t>After </a:t>
            </a:r>
            <a:r>
              <a:rPr lang="en-US" b="1" i="1" dirty="0" err="1"/>
              <a:t>covid</a:t>
            </a:r>
            <a:r>
              <a:rPr lang="en-US" b="1" i="1" dirty="0"/>
              <a:t>, what happens to international trade?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1905" y="511782"/>
            <a:ext cx="4245840" cy="3797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817861" y="4345829"/>
            <a:ext cx="4159884" cy="553998"/>
          </a:xfrm>
          <a:prstGeom prst="rect">
            <a:avLst/>
          </a:prstGeom>
        </p:spPr>
        <p:txBody>
          <a:bodyPr wrap="square">
            <a:spAutoFit/>
          </a:bodyPr>
          <a:lstStyle/>
          <a:p>
            <a:r>
              <a:rPr lang="en-PH" sz="1000" dirty="0"/>
              <a:t>Source of basic data: World Bank Commodity Pink Sheet, 2019; Rice and Corn Situation and Outlook Bulletin, various years, 2019; and Tariff Commission of the Philippines, 2019</a:t>
            </a:r>
            <a:endParaRPr lang="en-US" sz="1000"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550" y="498710"/>
            <a:ext cx="4421015" cy="3847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184550" y="4347649"/>
            <a:ext cx="4159884" cy="553998"/>
          </a:xfrm>
          <a:prstGeom prst="rect">
            <a:avLst/>
          </a:prstGeom>
        </p:spPr>
        <p:txBody>
          <a:bodyPr wrap="square">
            <a:spAutoFit/>
          </a:bodyPr>
          <a:lstStyle/>
          <a:p>
            <a:r>
              <a:rPr lang="en-PH" sz="1000" dirty="0"/>
              <a:t>Source of basic data: World Bank Commodity Pink Sheet, 2019; Rice and Corn Situation and Outlook Bulletin, various years, 2019; and Tariff Commission of the Philippines, 2019</a:t>
            </a:r>
            <a:endParaRPr lang="en-US" sz="1000" dirty="0"/>
          </a:p>
        </p:txBody>
      </p:sp>
    </p:spTree>
    <p:extLst>
      <p:ext uri="{BB962C8B-B14F-4D97-AF65-F5344CB8AC3E}">
        <p14:creationId xmlns:p14="http://schemas.microsoft.com/office/powerpoint/2010/main" val="4174459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4DF38AC-189A-4933-AA9F-D5B81B920E71}"/>
              </a:ext>
            </a:extLst>
          </p:cNvPr>
          <p:cNvSpPr>
            <a:spLocks noGrp="1"/>
          </p:cNvSpPr>
          <p:nvPr>
            <p:ph idx="1"/>
          </p:nvPr>
        </p:nvSpPr>
        <p:spPr>
          <a:xfrm>
            <a:off x="138546" y="257114"/>
            <a:ext cx="8301451" cy="4648763"/>
          </a:xfrm>
        </p:spPr>
        <p:txBody>
          <a:bodyPr>
            <a:noAutofit/>
          </a:bodyPr>
          <a:lstStyle/>
          <a:p>
            <a:pPr marL="717550" lvl="2" indent="-358775"/>
            <a:r>
              <a:rPr lang="en-PH" sz="2300" dirty="0">
                <a:latin typeface="Century Gothic" panose="020B0502020202020204" pitchFamily="34" charset="0"/>
              </a:rPr>
              <a:t>Local farm gate prices of corn go down even if international market prices might be high; this is primarily due to the lack of storage capacity when import delivery (corn and/or feed wheat) coincides with local harvest (KIIs)</a:t>
            </a:r>
          </a:p>
          <a:p>
            <a:pPr marL="717550" lvl="2" indent="-358775"/>
            <a:endParaRPr lang="en-PH" sz="2300" dirty="0">
              <a:latin typeface="Century Gothic" panose="020B0502020202020204" pitchFamily="34" charset="0"/>
            </a:endParaRPr>
          </a:p>
          <a:p>
            <a:pPr marL="717550" lvl="2" indent="-358775"/>
            <a:r>
              <a:rPr lang="en-PH" sz="2300" dirty="0">
                <a:latin typeface="Century Gothic" panose="020B0502020202020204" pitchFamily="34" charset="0"/>
              </a:rPr>
              <a:t>Lower price (and income) dampens the interest and capacity of farmers to plant the next season hence feed millers have to buy high the next time around because of reduced local supply</a:t>
            </a:r>
          </a:p>
          <a:p>
            <a:pPr marL="717550" lvl="2" indent="-358775"/>
            <a:endParaRPr lang="en-PH" sz="2300" dirty="0">
              <a:latin typeface="Century Gothic" panose="020B0502020202020204" pitchFamily="34" charset="0"/>
            </a:endParaRPr>
          </a:p>
          <a:p>
            <a:pPr marL="717550" lvl="2" indent="-358775"/>
            <a:r>
              <a:rPr lang="en-PH" sz="2300" dirty="0">
                <a:latin typeface="Century Gothic" panose="020B0502020202020204" pitchFamily="34" charset="0"/>
              </a:rPr>
              <a:t>This explains the boom and bust cycle in the Philippine yellow corn industry; but with more feed wheat imports, yellow corn farm gate prices might continue to be in a bust.</a:t>
            </a:r>
          </a:p>
        </p:txBody>
      </p:sp>
      <p:sp>
        <p:nvSpPr>
          <p:cNvPr id="6" name="Text Placeholder 14">
            <a:extLst>
              <a:ext uri="{FF2B5EF4-FFF2-40B4-BE49-F238E27FC236}">
                <a16:creationId xmlns:a16="http://schemas.microsoft.com/office/drawing/2014/main" xmlns="" id="{6E7E470D-ED81-4284-A3F0-CB3C7F8F3F31}"/>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2022030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3055D37-57E4-4BD5-BCFD-4B5F66D98123}"/>
              </a:ext>
            </a:extLst>
          </p:cNvPr>
          <p:cNvSpPr/>
          <p:nvPr/>
        </p:nvSpPr>
        <p:spPr>
          <a:xfrm>
            <a:off x="721358" y="538208"/>
            <a:ext cx="7973568" cy="523220"/>
          </a:xfrm>
          <a:prstGeom prst="rect">
            <a:avLst/>
          </a:prstGeom>
        </p:spPr>
        <p:txBody>
          <a:bodyPr wrap="square">
            <a:spAutoFit/>
          </a:bodyPr>
          <a:lstStyle/>
          <a:p>
            <a:r>
              <a:rPr lang="en-PH" sz="2800" b="1" dirty="0">
                <a:latin typeface="Century Gothic" panose="020B0502020202020204" pitchFamily="34" charset="0"/>
                <a:ea typeface="Calibri" panose="020F0502020204030204" pitchFamily="34" charset="0"/>
              </a:rPr>
              <a:t>Supply chain and role of stakeholders</a:t>
            </a:r>
            <a:endParaRPr lang="en-PH" sz="2800" dirty="0">
              <a:latin typeface="Century Gothic" panose="020B0502020202020204" pitchFamily="34" charset="0"/>
            </a:endParaRPr>
          </a:p>
        </p:txBody>
      </p:sp>
      <p:sp>
        <p:nvSpPr>
          <p:cNvPr id="7" name="Rectangle 6">
            <a:extLst>
              <a:ext uri="{FF2B5EF4-FFF2-40B4-BE49-F238E27FC236}">
                <a16:creationId xmlns:a16="http://schemas.microsoft.com/office/drawing/2014/main" xmlns="" id="{C327215B-6D4D-4BB0-AD35-0450ED7C61CE}"/>
              </a:ext>
            </a:extLst>
          </p:cNvPr>
          <p:cNvSpPr/>
          <p:nvPr/>
        </p:nvSpPr>
        <p:spPr>
          <a:xfrm>
            <a:off x="2455301" y="1563839"/>
            <a:ext cx="4261103" cy="369332"/>
          </a:xfrm>
          <a:prstGeom prst="rect">
            <a:avLst/>
          </a:prstGeom>
        </p:spPr>
        <p:txBody>
          <a:bodyPr wrap="none">
            <a:spAutoFit/>
          </a:bodyPr>
          <a:lstStyle/>
          <a:p>
            <a:r>
              <a:rPr lang="en-PH" b="1" dirty="0">
                <a:latin typeface="Century Gothic" panose="020B0502020202020204" pitchFamily="34" charset="0"/>
                <a:ea typeface="Calibri" panose="020F0502020204030204" pitchFamily="34" charset="0"/>
              </a:rPr>
              <a:t>(1) White Corn Supply Chain in Cebu</a:t>
            </a:r>
            <a:endParaRPr lang="en-PH" b="1" dirty="0">
              <a:latin typeface="Century Gothic" panose="020B0502020202020204" pitchFamily="34" charset="0"/>
            </a:endParaRPr>
          </a:p>
        </p:txBody>
      </p:sp>
      <p:pic>
        <p:nvPicPr>
          <p:cNvPr id="8" name="image18.png" descr="A screenshot of a cell phone&#10;&#10;Description automatically generated">
            <a:extLst>
              <a:ext uri="{FF2B5EF4-FFF2-40B4-BE49-F238E27FC236}">
                <a16:creationId xmlns:a16="http://schemas.microsoft.com/office/drawing/2014/main" xmlns="" id="{A9861312-69DA-435E-A93D-2B880F3C7CAB}"/>
              </a:ext>
            </a:extLst>
          </p:cNvPr>
          <p:cNvPicPr/>
          <p:nvPr/>
        </p:nvPicPr>
        <p:blipFill>
          <a:blip r:embed="rId2">
            <a:extLst>
              <a:ext uri="{28A0092B-C50C-407E-A947-70E740481C1C}">
                <a14:useLocalDpi xmlns:a14="http://schemas.microsoft.com/office/drawing/2010/main" val="0"/>
              </a:ext>
            </a:extLst>
          </a:blip>
          <a:srcRect/>
          <a:stretch>
            <a:fillRect/>
          </a:stretch>
        </p:blipFill>
        <p:spPr>
          <a:xfrm>
            <a:off x="360217" y="2053189"/>
            <a:ext cx="8451273" cy="3823038"/>
          </a:xfrm>
          <a:prstGeom prst="rect">
            <a:avLst/>
          </a:prstGeom>
          <a:ln/>
        </p:spPr>
      </p:pic>
    </p:spTree>
    <p:extLst>
      <p:ext uri="{BB962C8B-B14F-4D97-AF65-F5344CB8AC3E}">
        <p14:creationId xmlns:p14="http://schemas.microsoft.com/office/powerpoint/2010/main" val="4164603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8377120-82DD-4337-AAE4-9920AD244F6D}"/>
              </a:ext>
            </a:extLst>
          </p:cNvPr>
          <p:cNvSpPr>
            <a:spLocks noGrp="1"/>
          </p:cNvSpPr>
          <p:nvPr>
            <p:ph idx="1"/>
          </p:nvPr>
        </p:nvSpPr>
        <p:spPr>
          <a:xfrm>
            <a:off x="968626" y="798013"/>
            <a:ext cx="7414798" cy="4097040"/>
          </a:xfrm>
        </p:spPr>
        <p:txBody>
          <a:bodyPr>
            <a:noAutofit/>
          </a:bodyPr>
          <a:lstStyle/>
          <a:p>
            <a:pPr lvl="1" indent="-506413">
              <a:lnSpc>
                <a:spcPct val="100000"/>
              </a:lnSpc>
              <a:spcBef>
                <a:spcPts val="0"/>
              </a:spcBef>
            </a:pPr>
            <a:r>
              <a:rPr lang="en-PH" sz="2400" dirty="0">
                <a:latin typeface="Century Gothic" panose="020B0502020202020204" pitchFamily="34" charset="0"/>
              </a:rPr>
              <a:t>Production inputs are readily available within the municipality</a:t>
            </a:r>
          </a:p>
          <a:p>
            <a:pPr lvl="1" indent="-506413">
              <a:lnSpc>
                <a:spcPct val="100000"/>
              </a:lnSpc>
              <a:spcBef>
                <a:spcPts val="0"/>
              </a:spcBef>
              <a:buNone/>
            </a:pPr>
            <a:endParaRPr lang="en-PH" sz="2400" dirty="0">
              <a:latin typeface="Century Gothic" panose="020B0502020202020204" pitchFamily="34" charset="0"/>
            </a:endParaRPr>
          </a:p>
          <a:p>
            <a:pPr lvl="1" indent="-506413">
              <a:lnSpc>
                <a:spcPct val="100000"/>
              </a:lnSpc>
              <a:spcBef>
                <a:spcPts val="0"/>
              </a:spcBef>
            </a:pPr>
            <a:r>
              <a:rPr lang="en-PH" sz="2400" dirty="0">
                <a:latin typeface="Century Gothic" panose="020B0502020202020204" pitchFamily="34" charset="0"/>
              </a:rPr>
              <a:t>White corn production in Cebu is classified as subsistence farming</a:t>
            </a:r>
          </a:p>
          <a:p>
            <a:pPr lvl="1" indent="-506413">
              <a:lnSpc>
                <a:spcPct val="100000"/>
              </a:lnSpc>
              <a:spcBef>
                <a:spcPts val="0"/>
              </a:spcBef>
              <a:buNone/>
            </a:pPr>
            <a:endParaRPr lang="en-PH" sz="2400" dirty="0">
              <a:latin typeface="Century Gothic" panose="020B0502020202020204" pitchFamily="34" charset="0"/>
            </a:endParaRPr>
          </a:p>
          <a:p>
            <a:pPr lvl="1" indent="-506413">
              <a:lnSpc>
                <a:spcPct val="100000"/>
              </a:lnSpc>
              <a:spcBef>
                <a:spcPts val="0"/>
              </a:spcBef>
            </a:pPr>
            <a:r>
              <a:rPr lang="en-PH" sz="2400" dirty="0">
                <a:latin typeface="Century Gothic" panose="020B0502020202020204" pitchFamily="34" charset="0"/>
              </a:rPr>
              <a:t>Supply chain is relatively short</a:t>
            </a:r>
          </a:p>
          <a:p>
            <a:pPr lvl="1" indent="-506413">
              <a:lnSpc>
                <a:spcPct val="100000"/>
              </a:lnSpc>
              <a:spcBef>
                <a:spcPts val="0"/>
              </a:spcBef>
              <a:buNone/>
            </a:pPr>
            <a:endParaRPr lang="en-PH" sz="2400" dirty="0">
              <a:latin typeface="Century Gothic" panose="020B0502020202020204" pitchFamily="34" charset="0"/>
            </a:endParaRPr>
          </a:p>
          <a:p>
            <a:pPr lvl="1" indent="-506413">
              <a:lnSpc>
                <a:spcPct val="100000"/>
              </a:lnSpc>
              <a:spcBef>
                <a:spcPts val="0"/>
              </a:spcBef>
            </a:pPr>
            <a:r>
              <a:rPr lang="en-PH" sz="2400" dirty="0">
                <a:latin typeface="Century Gothic" panose="020B0502020202020204" pitchFamily="34" charset="0"/>
              </a:rPr>
              <a:t>Mills serve as service providers</a:t>
            </a:r>
          </a:p>
          <a:p>
            <a:pPr lvl="1" indent="-506413">
              <a:lnSpc>
                <a:spcPct val="100000"/>
              </a:lnSpc>
              <a:spcBef>
                <a:spcPts val="0"/>
              </a:spcBef>
              <a:buNone/>
            </a:pPr>
            <a:endParaRPr lang="en-PH" sz="2400" dirty="0">
              <a:latin typeface="Century Gothic" panose="020B0502020202020204" pitchFamily="34" charset="0"/>
            </a:endParaRPr>
          </a:p>
          <a:p>
            <a:pPr lvl="1" indent="-506413">
              <a:lnSpc>
                <a:spcPct val="100000"/>
              </a:lnSpc>
              <a:spcBef>
                <a:spcPts val="0"/>
              </a:spcBef>
            </a:pPr>
            <a:r>
              <a:rPr lang="en-PH" sz="2400" dirty="0">
                <a:latin typeface="Century Gothic" panose="020B0502020202020204" pitchFamily="34" charset="0"/>
              </a:rPr>
              <a:t>White corn grits in Metro Cebu is sourced from Mindanao</a:t>
            </a:r>
          </a:p>
        </p:txBody>
      </p:sp>
      <p:sp>
        <p:nvSpPr>
          <p:cNvPr id="6" name="Text Placeholder 14">
            <a:extLst>
              <a:ext uri="{FF2B5EF4-FFF2-40B4-BE49-F238E27FC236}">
                <a16:creationId xmlns:a16="http://schemas.microsoft.com/office/drawing/2014/main" xmlns="" id="{7C32E0F6-2B97-437F-B1AF-B8B37562A4ED}"/>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4" name="Rectangle 3">
            <a:extLst>
              <a:ext uri="{FF2B5EF4-FFF2-40B4-BE49-F238E27FC236}">
                <a16:creationId xmlns:a16="http://schemas.microsoft.com/office/drawing/2014/main" xmlns="" id="{D6300EB0-3800-2B45-9203-BCE625F9D9A9}"/>
              </a:ext>
            </a:extLst>
          </p:cNvPr>
          <p:cNvSpPr/>
          <p:nvPr/>
        </p:nvSpPr>
        <p:spPr>
          <a:xfrm>
            <a:off x="697051" y="284823"/>
            <a:ext cx="5136342" cy="461665"/>
          </a:xfrm>
          <a:prstGeom prst="rect">
            <a:avLst/>
          </a:prstGeom>
        </p:spPr>
        <p:txBody>
          <a:bodyPr wrap="none">
            <a:spAutoFit/>
          </a:bodyPr>
          <a:lstStyle/>
          <a:p>
            <a:r>
              <a:rPr lang="en-PH" sz="2400" b="1" dirty="0">
                <a:latin typeface="Century Gothic" panose="020B0502020202020204" pitchFamily="34" charset="0"/>
                <a:ea typeface="Calibri" panose="020F0502020204030204" pitchFamily="34" charset="0"/>
              </a:rPr>
              <a:t>White Corn Supply Chain in Cebu</a:t>
            </a:r>
            <a:endParaRPr lang="en-PH" sz="2400" b="1" dirty="0">
              <a:latin typeface="Century Gothic" panose="020B0502020202020204" pitchFamily="34" charset="0"/>
            </a:endParaRPr>
          </a:p>
        </p:txBody>
      </p:sp>
    </p:spTree>
    <p:extLst>
      <p:ext uri="{BB962C8B-B14F-4D97-AF65-F5344CB8AC3E}">
        <p14:creationId xmlns:p14="http://schemas.microsoft.com/office/powerpoint/2010/main" val="30747957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327215B-6D4D-4BB0-AD35-0450ED7C61CE}"/>
              </a:ext>
            </a:extLst>
          </p:cNvPr>
          <p:cNvSpPr/>
          <p:nvPr/>
        </p:nvSpPr>
        <p:spPr>
          <a:xfrm>
            <a:off x="2481382" y="273546"/>
            <a:ext cx="4584909" cy="369332"/>
          </a:xfrm>
          <a:prstGeom prst="rect">
            <a:avLst/>
          </a:prstGeom>
        </p:spPr>
        <p:txBody>
          <a:bodyPr wrap="none">
            <a:spAutoFit/>
          </a:bodyPr>
          <a:lstStyle/>
          <a:p>
            <a:r>
              <a:rPr lang="en-PH" b="1" dirty="0">
                <a:latin typeface="Century Gothic" panose="020B0502020202020204" pitchFamily="34" charset="0"/>
              </a:rPr>
              <a:t>(2) Yellow Corn Supply Chain in Isabela</a:t>
            </a:r>
            <a:endParaRPr lang="en-PH" dirty="0">
              <a:latin typeface="Century Gothic" panose="020B0502020202020204" pitchFamily="34" charset="0"/>
            </a:endParaRPr>
          </a:p>
        </p:txBody>
      </p:sp>
      <p:pic>
        <p:nvPicPr>
          <p:cNvPr id="5" name="image13.png" descr="A screenshot of a cell phone&#10;&#10;Description automatically generated">
            <a:extLst>
              <a:ext uri="{FF2B5EF4-FFF2-40B4-BE49-F238E27FC236}">
                <a16:creationId xmlns:a16="http://schemas.microsoft.com/office/drawing/2014/main" xmlns="" id="{D3EAA982-E6BC-4CE7-95BE-FD36BA72FEF6}"/>
              </a:ext>
            </a:extLst>
          </p:cNvPr>
          <p:cNvPicPr/>
          <p:nvPr/>
        </p:nvPicPr>
        <p:blipFill>
          <a:blip r:embed="rId2">
            <a:extLst>
              <a:ext uri="{28A0092B-C50C-407E-A947-70E740481C1C}">
                <a14:useLocalDpi xmlns:a14="http://schemas.microsoft.com/office/drawing/2010/main" val="0"/>
              </a:ext>
            </a:extLst>
          </a:blip>
          <a:srcRect/>
          <a:stretch>
            <a:fillRect/>
          </a:stretch>
        </p:blipFill>
        <p:spPr>
          <a:xfrm>
            <a:off x="282011" y="713119"/>
            <a:ext cx="8503497" cy="3593962"/>
          </a:xfrm>
          <a:prstGeom prst="rect">
            <a:avLst/>
          </a:prstGeom>
          <a:ln>
            <a:solidFill>
              <a:schemeClr val="tx1"/>
            </a:solidFill>
          </a:ln>
        </p:spPr>
      </p:pic>
      <p:graphicFrame>
        <p:nvGraphicFramePr>
          <p:cNvPr id="2" name="Table 1">
            <a:extLst>
              <a:ext uri="{FF2B5EF4-FFF2-40B4-BE49-F238E27FC236}">
                <a16:creationId xmlns:a16="http://schemas.microsoft.com/office/drawing/2014/main" xmlns="" id="{8D072CF8-20E7-4F3F-9ADE-74F67F566E62}"/>
              </a:ext>
            </a:extLst>
          </p:cNvPr>
          <p:cNvGraphicFramePr>
            <a:graphicFrameLocks noGrp="1"/>
          </p:cNvGraphicFramePr>
          <p:nvPr>
            <p:extLst>
              <p:ext uri="{D42A27DB-BD31-4B8C-83A1-F6EECF244321}">
                <p14:modId xmlns:p14="http://schemas.microsoft.com/office/powerpoint/2010/main" val="2569980028"/>
              </p:ext>
            </p:extLst>
          </p:nvPr>
        </p:nvGraphicFramePr>
        <p:xfrm>
          <a:off x="391872" y="5034069"/>
          <a:ext cx="8393636" cy="1079368"/>
        </p:xfrm>
        <a:graphic>
          <a:graphicData uri="http://schemas.openxmlformats.org/drawingml/2006/table">
            <a:tbl>
              <a:tblPr firstRow="1" firstCol="1" lastRow="1" lastCol="1" bandRow="1" bandCol="1">
                <a:tableStyleId>{10A1B5D5-9B99-4C35-A422-299274C87663}</a:tableStyleId>
              </a:tblPr>
              <a:tblGrid>
                <a:gridCol w="1773407">
                  <a:extLst>
                    <a:ext uri="{9D8B030D-6E8A-4147-A177-3AD203B41FA5}">
                      <a16:colId xmlns:a16="http://schemas.microsoft.com/office/drawing/2014/main" xmlns="" val="603747090"/>
                    </a:ext>
                  </a:extLst>
                </a:gridCol>
                <a:gridCol w="1672132">
                  <a:extLst>
                    <a:ext uri="{9D8B030D-6E8A-4147-A177-3AD203B41FA5}">
                      <a16:colId xmlns:a16="http://schemas.microsoft.com/office/drawing/2014/main" xmlns="" val="2510598007"/>
                    </a:ext>
                  </a:extLst>
                </a:gridCol>
                <a:gridCol w="1683896">
                  <a:extLst>
                    <a:ext uri="{9D8B030D-6E8A-4147-A177-3AD203B41FA5}">
                      <a16:colId xmlns:a16="http://schemas.microsoft.com/office/drawing/2014/main" xmlns="" val="2505448470"/>
                    </a:ext>
                  </a:extLst>
                </a:gridCol>
                <a:gridCol w="1828800">
                  <a:extLst>
                    <a:ext uri="{9D8B030D-6E8A-4147-A177-3AD203B41FA5}">
                      <a16:colId xmlns:a16="http://schemas.microsoft.com/office/drawing/2014/main" xmlns="" val="1601854433"/>
                    </a:ext>
                  </a:extLst>
                </a:gridCol>
                <a:gridCol w="1435401">
                  <a:extLst>
                    <a:ext uri="{9D8B030D-6E8A-4147-A177-3AD203B41FA5}">
                      <a16:colId xmlns:a16="http://schemas.microsoft.com/office/drawing/2014/main" xmlns="" val="3077759980"/>
                    </a:ext>
                  </a:extLst>
                </a:gridCol>
              </a:tblGrid>
              <a:tr h="409602">
                <a:tc>
                  <a:txBody>
                    <a:bodyPr/>
                    <a:lstStyle/>
                    <a:p>
                      <a:pPr marL="540385" algn="ctr">
                        <a:lnSpc>
                          <a:spcPct val="100000"/>
                        </a:lnSpc>
                        <a:spcBef>
                          <a:spcPts val="0"/>
                        </a:spcBef>
                        <a:spcAft>
                          <a:spcPts val="0"/>
                        </a:spcAft>
                      </a:pPr>
                      <a:r>
                        <a:rPr lang="en-US" sz="1200" dirty="0">
                          <a:effectLst/>
                          <a:latin typeface="Century Gothic" panose="020B0502020202020204" pitchFamily="34" charset="0"/>
                        </a:rPr>
                        <a:t> </a:t>
                      </a:r>
                      <a:endParaRPr lang="en-PH" sz="1200" dirty="0">
                        <a:effectLst/>
                        <a:latin typeface="Century Gothic" panose="020B0502020202020204" pitchFamily="34" charset="0"/>
                      </a:endParaRPr>
                    </a:p>
                    <a:p>
                      <a:pPr algn="ctr">
                        <a:lnSpc>
                          <a:spcPct val="100000"/>
                        </a:lnSpc>
                        <a:spcBef>
                          <a:spcPts val="0"/>
                        </a:spcBef>
                        <a:spcAft>
                          <a:spcPts val="0"/>
                        </a:spcAft>
                      </a:pPr>
                      <a:r>
                        <a:rPr lang="en-US" sz="1200" dirty="0">
                          <a:effectLst/>
                          <a:latin typeface="Century Gothic" panose="020B0502020202020204" pitchFamily="34" charset="0"/>
                        </a:rPr>
                        <a:t>Chain player</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tc>
                  <a:txBody>
                    <a:bodyPr/>
                    <a:lstStyle/>
                    <a:p>
                      <a:pPr marR="60960" algn="ctr">
                        <a:lnSpc>
                          <a:spcPct val="100000"/>
                        </a:lnSpc>
                        <a:spcBef>
                          <a:spcPts val="0"/>
                        </a:spcBef>
                        <a:spcAft>
                          <a:spcPts val="0"/>
                        </a:spcAft>
                      </a:pPr>
                      <a:r>
                        <a:rPr lang="en-US" sz="1200" dirty="0">
                          <a:effectLst/>
                          <a:latin typeface="Century Gothic" panose="020B0502020202020204" pitchFamily="34" charset="0"/>
                        </a:rPr>
                        <a:t>Buying price                 (PHP/kg feed basis)</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tc>
                  <a:txBody>
                    <a:bodyPr/>
                    <a:lstStyle/>
                    <a:p>
                      <a:pPr marR="155575" algn="ctr">
                        <a:lnSpc>
                          <a:spcPct val="100000"/>
                        </a:lnSpc>
                        <a:spcBef>
                          <a:spcPts val="0"/>
                        </a:spcBef>
                        <a:spcAft>
                          <a:spcPts val="0"/>
                        </a:spcAft>
                      </a:pPr>
                      <a:r>
                        <a:rPr lang="en-US" sz="1200" dirty="0">
                          <a:effectLst/>
                          <a:latin typeface="Century Gothic" panose="020B0502020202020204" pitchFamily="34" charset="0"/>
                        </a:rPr>
                        <a:t>Selling price (PHP/kg feed basis)</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tc>
                  <a:txBody>
                    <a:bodyPr/>
                    <a:lstStyle/>
                    <a:p>
                      <a:pPr marR="156210" algn="ctr">
                        <a:lnSpc>
                          <a:spcPct val="100000"/>
                        </a:lnSpc>
                        <a:spcBef>
                          <a:spcPts val="0"/>
                        </a:spcBef>
                        <a:spcAft>
                          <a:spcPts val="0"/>
                        </a:spcAft>
                      </a:pPr>
                      <a:r>
                        <a:rPr lang="en-US" sz="1200" dirty="0">
                          <a:effectLst/>
                          <a:latin typeface="Century Gothic" panose="020B0502020202020204" pitchFamily="34" charset="0"/>
                        </a:rPr>
                        <a:t>Marketing margin (PHP/kg feed basis)</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tc>
                  <a:txBody>
                    <a:bodyPr/>
                    <a:lstStyle/>
                    <a:p>
                      <a:pPr marR="120650" algn="ctr">
                        <a:lnSpc>
                          <a:spcPct val="100000"/>
                        </a:lnSpc>
                        <a:spcBef>
                          <a:spcPts val="0"/>
                        </a:spcBef>
                        <a:spcAft>
                          <a:spcPts val="0"/>
                        </a:spcAft>
                      </a:pPr>
                      <a:r>
                        <a:rPr lang="en-US" sz="1200" dirty="0">
                          <a:effectLst/>
                          <a:latin typeface="Century Gothic" panose="020B0502020202020204" pitchFamily="34" charset="0"/>
                        </a:rPr>
                        <a:t>Breakdown of consumer’s peso</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7735"/>
                    </a:solidFill>
                  </a:tcPr>
                </a:tc>
                <a:extLst>
                  <a:ext uri="{0D108BD9-81ED-4DB2-BD59-A6C34878D82A}">
                    <a16:rowId xmlns:a16="http://schemas.microsoft.com/office/drawing/2014/main" xmlns="" val="1285410859"/>
                  </a:ext>
                </a:extLst>
              </a:tr>
              <a:tr h="169976">
                <a:tc>
                  <a:txBody>
                    <a:bodyPr/>
                    <a:lstStyle/>
                    <a:p>
                      <a:pPr marL="540385" indent="-459740">
                        <a:lnSpc>
                          <a:spcPct val="100000"/>
                        </a:lnSpc>
                        <a:spcBef>
                          <a:spcPts val="0"/>
                        </a:spcBef>
                        <a:spcAft>
                          <a:spcPts val="0"/>
                        </a:spcAft>
                      </a:pPr>
                      <a:r>
                        <a:rPr lang="en-US" sz="1200" dirty="0">
                          <a:effectLst/>
                          <a:latin typeface="Century Gothic" panose="020B0502020202020204" pitchFamily="34" charset="0"/>
                        </a:rPr>
                        <a:t>Farmer</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15570">
                        <a:lnSpc>
                          <a:spcPct val="100000"/>
                        </a:lnSpc>
                        <a:spcBef>
                          <a:spcPts val="0"/>
                        </a:spcBef>
                        <a:spcAft>
                          <a:spcPts val="0"/>
                        </a:spcAft>
                      </a:pPr>
                      <a:r>
                        <a:rPr lang="en-US" sz="1200" dirty="0">
                          <a:effectLst/>
                          <a:latin typeface="Century Gothic" panose="020B0502020202020204" pitchFamily="34" charset="0"/>
                        </a:rPr>
                        <a:t>0.00</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73355">
                        <a:lnSpc>
                          <a:spcPct val="100000"/>
                        </a:lnSpc>
                        <a:spcBef>
                          <a:spcPts val="0"/>
                        </a:spcBef>
                        <a:spcAft>
                          <a:spcPts val="0"/>
                        </a:spcAft>
                      </a:pPr>
                      <a:r>
                        <a:rPr lang="en-US" sz="1200" dirty="0">
                          <a:effectLst/>
                          <a:latin typeface="Century Gothic" panose="020B0502020202020204" pitchFamily="34" charset="0"/>
                        </a:rPr>
                        <a:t>7.30</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a:lnSpc>
                          <a:spcPct val="100000"/>
                        </a:lnSpc>
                        <a:spcBef>
                          <a:spcPts val="0"/>
                        </a:spcBef>
                        <a:spcAft>
                          <a:spcPts val="0"/>
                        </a:spcAft>
                      </a:pPr>
                      <a:r>
                        <a:rPr lang="en-US" sz="1200">
                          <a:effectLst/>
                          <a:latin typeface="Century Gothic" panose="020B0502020202020204" pitchFamily="34" charset="0"/>
                        </a:rPr>
                        <a:t>7.30</a:t>
                      </a:r>
                      <a:endParaRPr lang="en-PH" sz="120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18745">
                        <a:lnSpc>
                          <a:spcPct val="100000"/>
                        </a:lnSpc>
                        <a:spcBef>
                          <a:spcPts val="0"/>
                        </a:spcBef>
                        <a:spcAft>
                          <a:spcPts val="0"/>
                        </a:spcAft>
                      </a:pPr>
                      <a:r>
                        <a:rPr lang="en-US" sz="1200">
                          <a:effectLst/>
                          <a:latin typeface="Century Gothic" panose="020B0502020202020204" pitchFamily="34" charset="0"/>
                        </a:rPr>
                        <a:t>0.33</a:t>
                      </a:r>
                      <a:endParaRPr lang="en-PH" sz="120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extLst>
                  <a:ext uri="{0D108BD9-81ED-4DB2-BD59-A6C34878D82A}">
                    <a16:rowId xmlns:a16="http://schemas.microsoft.com/office/drawing/2014/main" xmlns="" val="890362301"/>
                  </a:ext>
                </a:extLst>
              </a:tr>
              <a:tr h="219222">
                <a:tc>
                  <a:txBody>
                    <a:bodyPr/>
                    <a:lstStyle/>
                    <a:p>
                      <a:pPr marL="540385" indent="-459740">
                        <a:lnSpc>
                          <a:spcPct val="100000"/>
                        </a:lnSpc>
                        <a:spcBef>
                          <a:spcPts val="0"/>
                        </a:spcBef>
                        <a:spcAft>
                          <a:spcPts val="0"/>
                        </a:spcAft>
                      </a:pPr>
                      <a:r>
                        <a:rPr lang="en-US" sz="1200" dirty="0">
                          <a:effectLst/>
                          <a:latin typeface="Century Gothic" panose="020B0502020202020204" pitchFamily="34" charset="0"/>
                        </a:rPr>
                        <a:t>Trader-Processor</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15570">
                        <a:lnSpc>
                          <a:spcPct val="100000"/>
                        </a:lnSpc>
                        <a:spcBef>
                          <a:spcPts val="0"/>
                        </a:spcBef>
                        <a:spcAft>
                          <a:spcPts val="0"/>
                        </a:spcAft>
                      </a:pPr>
                      <a:r>
                        <a:rPr lang="en-US" sz="1200" dirty="0">
                          <a:effectLst/>
                          <a:latin typeface="Century Gothic" panose="020B0502020202020204" pitchFamily="34" charset="0"/>
                        </a:rPr>
                        <a:t>7.30</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73355">
                        <a:lnSpc>
                          <a:spcPct val="100000"/>
                        </a:lnSpc>
                        <a:spcBef>
                          <a:spcPts val="0"/>
                        </a:spcBef>
                        <a:spcAft>
                          <a:spcPts val="0"/>
                        </a:spcAft>
                      </a:pPr>
                      <a:r>
                        <a:rPr lang="en-US" sz="1200" dirty="0">
                          <a:effectLst/>
                          <a:latin typeface="Century Gothic" panose="020B0502020202020204" pitchFamily="34" charset="0"/>
                        </a:rPr>
                        <a:t>8.05</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a:lnSpc>
                          <a:spcPct val="100000"/>
                        </a:lnSpc>
                        <a:spcBef>
                          <a:spcPts val="0"/>
                        </a:spcBef>
                        <a:spcAft>
                          <a:spcPts val="0"/>
                        </a:spcAft>
                      </a:pPr>
                      <a:r>
                        <a:rPr lang="en-US" sz="1200" dirty="0">
                          <a:effectLst/>
                          <a:latin typeface="Century Gothic" panose="020B0502020202020204" pitchFamily="34" charset="0"/>
                        </a:rPr>
                        <a:t>0.75</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18745">
                        <a:lnSpc>
                          <a:spcPct val="100000"/>
                        </a:lnSpc>
                        <a:spcBef>
                          <a:spcPts val="0"/>
                        </a:spcBef>
                        <a:spcAft>
                          <a:spcPts val="0"/>
                        </a:spcAft>
                      </a:pPr>
                      <a:r>
                        <a:rPr lang="en-US" sz="1200">
                          <a:effectLst/>
                          <a:latin typeface="Century Gothic" panose="020B0502020202020204" pitchFamily="34" charset="0"/>
                        </a:rPr>
                        <a:t>0.03</a:t>
                      </a:r>
                      <a:endParaRPr lang="en-PH" sz="120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extLst>
                  <a:ext uri="{0D108BD9-81ED-4DB2-BD59-A6C34878D82A}">
                    <a16:rowId xmlns:a16="http://schemas.microsoft.com/office/drawing/2014/main" xmlns="" val="2753258751"/>
                  </a:ext>
                </a:extLst>
              </a:tr>
              <a:tr h="267664">
                <a:tc>
                  <a:txBody>
                    <a:bodyPr/>
                    <a:lstStyle/>
                    <a:p>
                      <a:pPr marL="85725" indent="-4763">
                        <a:lnSpc>
                          <a:spcPct val="100000"/>
                        </a:lnSpc>
                        <a:spcBef>
                          <a:spcPts val="0"/>
                        </a:spcBef>
                        <a:spcAft>
                          <a:spcPts val="0"/>
                        </a:spcAft>
                      </a:pPr>
                      <a:r>
                        <a:rPr lang="en-US" sz="1200" dirty="0" err="1">
                          <a:effectLst/>
                          <a:latin typeface="Century Gothic" panose="020B0502020202020204" pitchFamily="34" charset="0"/>
                        </a:rPr>
                        <a:t>Feedmiller</a:t>
                      </a:r>
                      <a:r>
                        <a:rPr lang="en-US" sz="1200" dirty="0">
                          <a:effectLst/>
                          <a:latin typeface="Century Gothic" panose="020B0502020202020204" pitchFamily="34" charset="0"/>
                        </a:rPr>
                        <a:t>-Retailer</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15570">
                        <a:lnSpc>
                          <a:spcPct val="100000"/>
                        </a:lnSpc>
                        <a:spcBef>
                          <a:spcPts val="0"/>
                        </a:spcBef>
                        <a:spcAft>
                          <a:spcPts val="0"/>
                        </a:spcAft>
                      </a:pPr>
                      <a:r>
                        <a:rPr lang="en-US" sz="1200" dirty="0">
                          <a:effectLst/>
                          <a:latin typeface="Century Gothic" panose="020B0502020202020204" pitchFamily="34" charset="0"/>
                        </a:rPr>
                        <a:t>8.05</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73355">
                        <a:lnSpc>
                          <a:spcPct val="100000"/>
                        </a:lnSpc>
                        <a:spcBef>
                          <a:spcPts val="0"/>
                        </a:spcBef>
                        <a:spcAft>
                          <a:spcPts val="0"/>
                        </a:spcAft>
                      </a:pPr>
                      <a:r>
                        <a:rPr lang="en-US" sz="1200" dirty="0">
                          <a:effectLst/>
                          <a:latin typeface="Century Gothic" panose="020B0502020202020204" pitchFamily="34" charset="0"/>
                        </a:rPr>
                        <a:t>22.00</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a:lnSpc>
                          <a:spcPct val="100000"/>
                        </a:lnSpc>
                        <a:spcBef>
                          <a:spcPts val="0"/>
                        </a:spcBef>
                        <a:spcAft>
                          <a:spcPts val="0"/>
                        </a:spcAft>
                      </a:pPr>
                      <a:r>
                        <a:rPr lang="en-US" sz="1200" dirty="0">
                          <a:effectLst/>
                          <a:latin typeface="Century Gothic" panose="020B0502020202020204" pitchFamily="34" charset="0"/>
                        </a:rPr>
                        <a:t>13.95</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tc>
                  <a:txBody>
                    <a:bodyPr/>
                    <a:lstStyle/>
                    <a:p>
                      <a:pPr marL="540385" marR="118745">
                        <a:lnSpc>
                          <a:spcPct val="100000"/>
                        </a:lnSpc>
                        <a:spcBef>
                          <a:spcPts val="0"/>
                        </a:spcBef>
                        <a:spcAft>
                          <a:spcPts val="0"/>
                        </a:spcAft>
                      </a:pPr>
                      <a:r>
                        <a:rPr lang="en-US" sz="1200" dirty="0">
                          <a:effectLst/>
                          <a:latin typeface="Century Gothic" panose="020B0502020202020204" pitchFamily="34" charset="0"/>
                        </a:rPr>
                        <a:t>0.63</a:t>
                      </a:r>
                      <a:endParaRPr lang="en-PH" sz="12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CE8"/>
                    </a:solidFill>
                  </a:tcPr>
                </a:tc>
                <a:extLst>
                  <a:ext uri="{0D108BD9-81ED-4DB2-BD59-A6C34878D82A}">
                    <a16:rowId xmlns:a16="http://schemas.microsoft.com/office/drawing/2014/main" xmlns="" val="2006745332"/>
                  </a:ext>
                </a:extLst>
              </a:tr>
            </a:tbl>
          </a:graphicData>
        </a:graphic>
      </p:graphicFrame>
      <p:sp>
        <p:nvSpPr>
          <p:cNvPr id="3" name="Rectangle 2">
            <a:extLst>
              <a:ext uri="{FF2B5EF4-FFF2-40B4-BE49-F238E27FC236}">
                <a16:creationId xmlns:a16="http://schemas.microsoft.com/office/drawing/2014/main" xmlns="" id="{7EFAB877-80C2-4085-8A85-CE76AC36FDCC}"/>
              </a:ext>
            </a:extLst>
          </p:cNvPr>
          <p:cNvSpPr/>
          <p:nvPr/>
        </p:nvSpPr>
        <p:spPr>
          <a:xfrm>
            <a:off x="221387" y="4695514"/>
            <a:ext cx="7703464" cy="338554"/>
          </a:xfrm>
          <a:prstGeom prst="rect">
            <a:avLst/>
          </a:prstGeom>
        </p:spPr>
        <p:txBody>
          <a:bodyPr wrap="square">
            <a:spAutoFit/>
          </a:bodyPr>
          <a:lstStyle/>
          <a:p>
            <a:pPr algn="ctr"/>
            <a:r>
              <a:rPr lang="en-PH" sz="1600" b="1" dirty="0">
                <a:latin typeface="Century Gothic" panose="020B0502020202020204" pitchFamily="34" charset="0"/>
                <a:ea typeface="Calibri" panose="020F0502020204030204" pitchFamily="34" charset="0"/>
              </a:rPr>
              <a:t>Breakdown of the consumer's peso from yellow corn grain to feed, Isabela</a:t>
            </a:r>
            <a:endParaRPr lang="en-PH" sz="1600" b="1" dirty="0">
              <a:latin typeface="Century Gothic" panose="020B0502020202020204" pitchFamily="34" charset="0"/>
            </a:endParaRPr>
          </a:p>
        </p:txBody>
      </p:sp>
    </p:spTree>
    <p:extLst>
      <p:ext uri="{BB962C8B-B14F-4D97-AF65-F5344CB8AC3E}">
        <p14:creationId xmlns:p14="http://schemas.microsoft.com/office/powerpoint/2010/main" val="344294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6CDA884-28F5-4CDE-9E73-8EDE9536D6FF}"/>
              </a:ext>
            </a:extLst>
          </p:cNvPr>
          <p:cNvSpPr>
            <a:spLocks noGrp="1"/>
          </p:cNvSpPr>
          <p:nvPr>
            <p:ph idx="1"/>
          </p:nvPr>
        </p:nvSpPr>
        <p:spPr>
          <a:xfrm>
            <a:off x="190314" y="815105"/>
            <a:ext cx="8592458" cy="4435768"/>
          </a:xfrm>
        </p:spPr>
        <p:txBody>
          <a:bodyPr>
            <a:normAutofit/>
          </a:bodyPr>
          <a:lstStyle/>
          <a:p>
            <a:pPr marL="982663" lvl="1" indent="-525463"/>
            <a:r>
              <a:rPr lang="en-PH" sz="2400" dirty="0">
                <a:latin typeface="Century Gothic" panose="020B0502020202020204" pitchFamily="34" charset="0"/>
              </a:rPr>
              <a:t>Major production costs are material inputs</a:t>
            </a:r>
          </a:p>
          <a:p>
            <a:pPr marL="982663" lvl="1" indent="-525463"/>
            <a:endParaRPr lang="en-PH" sz="2400" dirty="0">
              <a:latin typeface="Century Gothic" panose="020B0502020202020204" pitchFamily="34" charset="0"/>
            </a:endParaRPr>
          </a:p>
          <a:p>
            <a:pPr marL="982663" lvl="1" indent="-525463"/>
            <a:r>
              <a:rPr lang="en-PH" sz="2400" dirty="0">
                <a:latin typeface="Century Gothic" panose="020B0502020202020204" pitchFamily="34" charset="0"/>
              </a:rPr>
              <a:t>Majority of the seed market is dominated multinationals: Syngenta, Pioneer, and Monsanto</a:t>
            </a:r>
          </a:p>
          <a:p>
            <a:pPr marL="982663" lvl="1" indent="-525463"/>
            <a:endParaRPr lang="en-PH" sz="2400" dirty="0">
              <a:latin typeface="Century Gothic" panose="020B0502020202020204" pitchFamily="34" charset="0"/>
            </a:endParaRPr>
          </a:p>
          <a:p>
            <a:pPr marL="982663" lvl="1" indent="-525463"/>
            <a:r>
              <a:rPr lang="en-PH" sz="2400" dirty="0">
                <a:latin typeface="Century Gothic" panose="020B0502020202020204" pitchFamily="34" charset="0"/>
              </a:rPr>
              <a:t>Farmers will either self-finance their farm operations or will avail of credit from trader-financiers</a:t>
            </a:r>
          </a:p>
          <a:p>
            <a:pPr marL="982663" lvl="1" indent="-525463"/>
            <a:endParaRPr lang="en-PH" sz="2400" dirty="0">
              <a:latin typeface="Century Gothic" panose="020B0502020202020204" pitchFamily="34" charset="0"/>
            </a:endParaRPr>
          </a:p>
          <a:p>
            <a:pPr marL="982663" lvl="1" indent="-525463"/>
            <a:r>
              <a:rPr lang="en-PH" sz="2400" dirty="0">
                <a:latin typeface="Century Gothic" panose="020B0502020202020204" pitchFamily="34" charset="0"/>
              </a:rPr>
              <a:t>Farmers located in far flung areas must rely on traders to transport their produce to local markets</a:t>
            </a:r>
          </a:p>
        </p:txBody>
      </p:sp>
      <p:sp>
        <p:nvSpPr>
          <p:cNvPr id="6" name="Text Placeholder 14">
            <a:extLst>
              <a:ext uri="{FF2B5EF4-FFF2-40B4-BE49-F238E27FC236}">
                <a16:creationId xmlns:a16="http://schemas.microsoft.com/office/drawing/2014/main" xmlns="" id="{0B3368D2-3267-4FC2-A0BA-AA28FBE2C921}"/>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4" name="Rectangle 3">
            <a:extLst>
              <a:ext uri="{FF2B5EF4-FFF2-40B4-BE49-F238E27FC236}">
                <a16:creationId xmlns:a16="http://schemas.microsoft.com/office/drawing/2014/main" xmlns="" id="{6188A61F-0832-5449-8A84-0ED261DA474C}"/>
              </a:ext>
            </a:extLst>
          </p:cNvPr>
          <p:cNvSpPr/>
          <p:nvPr/>
        </p:nvSpPr>
        <p:spPr>
          <a:xfrm>
            <a:off x="740265" y="234650"/>
            <a:ext cx="5567550" cy="461665"/>
          </a:xfrm>
          <a:prstGeom prst="rect">
            <a:avLst/>
          </a:prstGeom>
        </p:spPr>
        <p:txBody>
          <a:bodyPr wrap="none">
            <a:spAutoFit/>
          </a:bodyPr>
          <a:lstStyle/>
          <a:p>
            <a:r>
              <a:rPr lang="en-PH" sz="2400" b="1" dirty="0">
                <a:latin typeface="Century Gothic" panose="020B0502020202020204" pitchFamily="34" charset="0"/>
              </a:rPr>
              <a:t>Yellow Corn Supply Chain in Isabela</a:t>
            </a:r>
            <a:endParaRPr lang="en-PH" sz="2400" dirty="0">
              <a:latin typeface="Century Gothic" panose="020B0502020202020204" pitchFamily="34" charset="0"/>
            </a:endParaRPr>
          </a:p>
        </p:txBody>
      </p:sp>
    </p:spTree>
    <p:extLst>
      <p:ext uri="{BB962C8B-B14F-4D97-AF65-F5344CB8AC3E}">
        <p14:creationId xmlns:p14="http://schemas.microsoft.com/office/powerpoint/2010/main" val="2146164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327215B-6D4D-4BB0-AD35-0450ED7C61CE}"/>
              </a:ext>
            </a:extLst>
          </p:cNvPr>
          <p:cNvSpPr/>
          <p:nvPr/>
        </p:nvSpPr>
        <p:spPr>
          <a:xfrm>
            <a:off x="401258" y="209547"/>
            <a:ext cx="5828840" cy="430887"/>
          </a:xfrm>
          <a:prstGeom prst="rect">
            <a:avLst/>
          </a:prstGeom>
        </p:spPr>
        <p:txBody>
          <a:bodyPr wrap="none">
            <a:spAutoFit/>
          </a:bodyPr>
          <a:lstStyle/>
          <a:p>
            <a:r>
              <a:rPr lang="en-PH" sz="2200" b="1" dirty="0">
                <a:latin typeface="Century Gothic" panose="020B0502020202020204" pitchFamily="34" charset="0"/>
              </a:rPr>
              <a:t>(3) Yellow Corn Supply Chain in Bukidnon</a:t>
            </a:r>
            <a:endParaRPr lang="en-PH" sz="2200" dirty="0">
              <a:latin typeface="Century Gothic" panose="020B0502020202020204" pitchFamily="34" charset="0"/>
            </a:endParaRPr>
          </a:p>
        </p:txBody>
      </p:sp>
      <p:sp>
        <p:nvSpPr>
          <p:cNvPr id="3" name="Rectangle 2">
            <a:extLst>
              <a:ext uri="{FF2B5EF4-FFF2-40B4-BE49-F238E27FC236}">
                <a16:creationId xmlns:a16="http://schemas.microsoft.com/office/drawing/2014/main" xmlns="" id="{7EFAB877-80C2-4085-8A85-CE76AC36FDCC}"/>
              </a:ext>
            </a:extLst>
          </p:cNvPr>
          <p:cNvSpPr/>
          <p:nvPr/>
        </p:nvSpPr>
        <p:spPr>
          <a:xfrm>
            <a:off x="401258" y="4772048"/>
            <a:ext cx="7913919" cy="338554"/>
          </a:xfrm>
          <a:prstGeom prst="rect">
            <a:avLst/>
          </a:prstGeom>
        </p:spPr>
        <p:txBody>
          <a:bodyPr wrap="square">
            <a:spAutoFit/>
          </a:bodyPr>
          <a:lstStyle/>
          <a:p>
            <a:pPr algn="ctr"/>
            <a:r>
              <a:rPr lang="en-PH" sz="1600" b="1" dirty="0">
                <a:latin typeface="Century Gothic" panose="020B0502020202020204" pitchFamily="34" charset="0"/>
                <a:ea typeface="Calibri" panose="020F0502020204030204" pitchFamily="34" charset="0"/>
              </a:rPr>
              <a:t>Breakdown of the consumer's peso from yellow corn grain to feed, Bukidnon</a:t>
            </a:r>
            <a:endParaRPr lang="en-PH" sz="1600" b="1" dirty="0">
              <a:latin typeface="Century Gothic" panose="020B0502020202020204" pitchFamily="34" charset="0"/>
            </a:endParaRPr>
          </a:p>
        </p:txBody>
      </p:sp>
      <p:pic>
        <p:nvPicPr>
          <p:cNvPr id="6" name="Picture 5" descr="A screenshot of a cell phone&#10;&#10;Description automatically generated">
            <a:extLst>
              <a:ext uri="{FF2B5EF4-FFF2-40B4-BE49-F238E27FC236}">
                <a16:creationId xmlns:a16="http://schemas.microsoft.com/office/drawing/2014/main" xmlns="" id="{D66802E2-804C-4979-A92E-162C6EA2052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37990" y="733379"/>
            <a:ext cx="7963350" cy="3718980"/>
          </a:xfrm>
          <a:prstGeom prst="rect">
            <a:avLst/>
          </a:prstGeom>
          <a:noFill/>
          <a:ln>
            <a:solidFill>
              <a:schemeClr val="tx1"/>
            </a:solidFill>
          </a:ln>
        </p:spPr>
      </p:pic>
      <p:graphicFrame>
        <p:nvGraphicFramePr>
          <p:cNvPr id="4" name="Table 3">
            <a:extLst>
              <a:ext uri="{FF2B5EF4-FFF2-40B4-BE49-F238E27FC236}">
                <a16:creationId xmlns:a16="http://schemas.microsoft.com/office/drawing/2014/main" xmlns="" id="{FA99A529-C833-4C3D-9AFA-EBD7F6DDA359}"/>
              </a:ext>
            </a:extLst>
          </p:cNvPr>
          <p:cNvGraphicFramePr>
            <a:graphicFrameLocks noGrp="1"/>
          </p:cNvGraphicFramePr>
          <p:nvPr>
            <p:extLst>
              <p:ext uri="{D42A27DB-BD31-4B8C-83A1-F6EECF244321}">
                <p14:modId xmlns:p14="http://schemas.microsoft.com/office/powerpoint/2010/main" val="1320704352"/>
              </p:ext>
            </p:extLst>
          </p:nvPr>
        </p:nvGraphicFramePr>
        <p:xfrm>
          <a:off x="590324" y="5110602"/>
          <a:ext cx="7963351" cy="1396365"/>
        </p:xfrm>
        <a:graphic>
          <a:graphicData uri="http://schemas.openxmlformats.org/drawingml/2006/table">
            <a:tbl>
              <a:tblPr firstRow="1" firstCol="1" bandRow="1">
                <a:tableStyleId>{5C22544A-7EE6-4342-B048-85BDC9FD1C3A}</a:tableStyleId>
              </a:tblPr>
              <a:tblGrid>
                <a:gridCol w="1986333">
                  <a:extLst>
                    <a:ext uri="{9D8B030D-6E8A-4147-A177-3AD203B41FA5}">
                      <a16:colId xmlns:a16="http://schemas.microsoft.com/office/drawing/2014/main" xmlns="" val="2095214597"/>
                    </a:ext>
                  </a:extLst>
                </a:gridCol>
                <a:gridCol w="1639570">
                  <a:extLst>
                    <a:ext uri="{9D8B030D-6E8A-4147-A177-3AD203B41FA5}">
                      <a16:colId xmlns:a16="http://schemas.microsoft.com/office/drawing/2014/main" xmlns="" val="2092115845"/>
                    </a:ext>
                  </a:extLst>
                </a:gridCol>
                <a:gridCol w="1196411">
                  <a:extLst>
                    <a:ext uri="{9D8B030D-6E8A-4147-A177-3AD203B41FA5}">
                      <a16:colId xmlns:a16="http://schemas.microsoft.com/office/drawing/2014/main" xmlns="" val="3018200336"/>
                    </a:ext>
                  </a:extLst>
                </a:gridCol>
                <a:gridCol w="1619885">
                  <a:extLst>
                    <a:ext uri="{9D8B030D-6E8A-4147-A177-3AD203B41FA5}">
                      <a16:colId xmlns:a16="http://schemas.microsoft.com/office/drawing/2014/main" xmlns="" val="2290033210"/>
                    </a:ext>
                  </a:extLst>
                </a:gridCol>
                <a:gridCol w="1521152">
                  <a:extLst>
                    <a:ext uri="{9D8B030D-6E8A-4147-A177-3AD203B41FA5}">
                      <a16:colId xmlns:a16="http://schemas.microsoft.com/office/drawing/2014/main" xmlns="" val="3539683719"/>
                    </a:ext>
                  </a:extLst>
                </a:gridCol>
              </a:tblGrid>
              <a:tr h="299189">
                <a:tc>
                  <a:txBody>
                    <a:bodyPr/>
                    <a:lstStyle/>
                    <a:p>
                      <a:pPr algn="ctr">
                        <a:spcAft>
                          <a:spcPts val="0"/>
                        </a:spcAft>
                      </a:pPr>
                      <a:r>
                        <a:rPr lang="en-PH" sz="1200" dirty="0">
                          <a:effectLst/>
                          <a:latin typeface="Century Gothic" panose="020B0502020202020204" pitchFamily="34" charset="0"/>
                        </a:rPr>
                        <a:t>Chain Player</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a:txBody>
                    <a:bodyPr/>
                    <a:lstStyle/>
                    <a:p>
                      <a:pPr marL="19685" algn="ctr">
                        <a:spcAft>
                          <a:spcPts val="0"/>
                        </a:spcAft>
                      </a:pPr>
                      <a:r>
                        <a:rPr lang="en-PH" sz="1200" dirty="0">
                          <a:effectLst/>
                          <a:latin typeface="Century Gothic" panose="020B0502020202020204" pitchFamily="34" charset="0"/>
                        </a:rPr>
                        <a:t>Buying Price</a:t>
                      </a:r>
                    </a:p>
                    <a:p>
                      <a:pPr marL="19685" algn="ctr">
                        <a:spcAft>
                          <a:spcPts val="0"/>
                        </a:spcAft>
                      </a:pPr>
                      <a:r>
                        <a:rPr lang="en-PH" sz="1200" dirty="0">
                          <a:effectLst/>
                          <a:latin typeface="Century Gothic" panose="020B0502020202020204" pitchFamily="34" charset="0"/>
                        </a:rPr>
                        <a:t>(PHP/kg feed basis)</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a:txBody>
                    <a:bodyPr/>
                    <a:lstStyle/>
                    <a:p>
                      <a:pPr algn="ctr">
                        <a:spcAft>
                          <a:spcPts val="0"/>
                        </a:spcAft>
                      </a:pPr>
                      <a:r>
                        <a:rPr lang="en-PH" sz="1200" dirty="0">
                          <a:effectLst/>
                          <a:latin typeface="Century Gothic" panose="020B0502020202020204" pitchFamily="34" charset="0"/>
                        </a:rPr>
                        <a:t>Selling Price</a:t>
                      </a:r>
                    </a:p>
                    <a:p>
                      <a:pPr algn="ctr">
                        <a:spcAft>
                          <a:spcPts val="0"/>
                        </a:spcAft>
                      </a:pPr>
                      <a:r>
                        <a:rPr lang="en-PH" sz="1200" dirty="0">
                          <a:effectLst/>
                          <a:latin typeface="Century Gothic" panose="020B0502020202020204" pitchFamily="34" charset="0"/>
                        </a:rPr>
                        <a:t>(PHP/kg feed basis)</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a:txBody>
                    <a:bodyPr/>
                    <a:lstStyle/>
                    <a:p>
                      <a:pPr algn="ctr">
                        <a:spcAft>
                          <a:spcPts val="0"/>
                        </a:spcAft>
                      </a:pPr>
                      <a:r>
                        <a:rPr lang="en-PH" sz="1200" dirty="0">
                          <a:effectLst/>
                          <a:latin typeface="Century Gothic" panose="020B0502020202020204" pitchFamily="34" charset="0"/>
                        </a:rPr>
                        <a:t>Marketing </a:t>
                      </a:r>
                      <a:r>
                        <a:rPr lang="en-PH" sz="1200" dirty="0" err="1">
                          <a:effectLst/>
                          <a:latin typeface="Century Gothic" panose="020B0502020202020204" pitchFamily="34" charset="0"/>
                        </a:rPr>
                        <a:t>Margin</a:t>
                      </a:r>
                      <a:r>
                        <a:rPr lang="en-PH" sz="1200" baseline="30000" dirty="0" err="1">
                          <a:effectLst/>
                          <a:latin typeface="Century Gothic" panose="020B0502020202020204" pitchFamily="34" charset="0"/>
                        </a:rPr>
                        <a:t>a</a:t>
                      </a:r>
                      <a:endParaRPr lang="en-PH" sz="1200" dirty="0">
                        <a:effectLst/>
                        <a:latin typeface="Century Gothic" panose="020B0502020202020204" pitchFamily="34" charset="0"/>
                      </a:endParaRPr>
                    </a:p>
                    <a:p>
                      <a:pPr algn="ctr">
                        <a:spcAft>
                          <a:spcPts val="0"/>
                        </a:spcAft>
                      </a:pPr>
                      <a:r>
                        <a:rPr lang="en-PH" sz="1200" dirty="0">
                          <a:effectLst/>
                          <a:latin typeface="Century Gothic" panose="020B0502020202020204" pitchFamily="34" charset="0"/>
                        </a:rPr>
                        <a:t>(PHP/kg feed basis)</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a:txBody>
                    <a:bodyPr/>
                    <a:lstStyle/>
                    <a:p>
                      <a:pPr marL="21590" indent="-21590" algn="ctr">
                        <a:spcAft>
                          <a:spcPts val="0"/>
                        </a:spcAft>
                      </a:pPr>
                      <a:r>
                        <a:rPr lang="en-PH" sz="1200" dirty="0">
                          <a:effectLst/>
                          <a:latin typeface="Century Gothic" panose="020B0502020202020204" pitchFamily="34" charset="0"/>
                        </a:rPr>
                        <a:t>Breakdown of Consumer's Peso</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extLst>
                  <a:ext uri="{0D108BD9-81ED-4DB2-BD59-A6C34878D82A}">
                    <a16:rowId xmlns:a16="http://schemas.microsoft.com/office/drawing/2014/main" xmlns="" val="2280284283"/>
                  </a:ext>
                </a:extLst>
              </a:tr>
              <a:tr h="190500">
                <a:tc>
                  <a:txBody>
                    <a:bodyPr/>
                    <a:lstStyle/>
                    <a:p>
                      <a:pPr>
                        <a:spcAft>
                          <a:spcPts val="0"/>
                        </a:spcAft>
                      </a:pPr>
                      <a:r>
                        <a:rPr lang="en-PH" sz="1200" dirty="0">
                          <a:solidFill>
                            <a:schemeClr val="tx1"/>
                          </a:solidFill>
                          <a:effectLst/>
                          <a:latin typeface="Century Gothic" panose="020B0502020202020204" pitchFamily="34" charset="0"/>
                        </a:rPr>
                        <a:t>Farmer</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19685" algn="ctr">
                        <a:spcAft>
                          <a:spcPts val="0"/>
                        </a:spcAft>
                      </a:pPr>
                      <a:r>
                        <a:rPr lang="en-PH" sz="1200">
                          <a:solidFill>
                            <a:schemeClr val="tx1"/>
                          </a:solidFill>
                          <a:effectLst/>
                          <a:latin typeface="Century Gothic" panose="020B0502020202020204" pitchFamily="34" charset="0"/>
                        </a:rPr>
                        <a:t>0.00</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a:solidFill>
                            <a:schemeClr val="tx1"/>
                          </a:solidFill>
                          <a:effectLst/>
                          <a:latin typeface="Century Gothic" panose="020B0502020202020204" pitchFamily="34" charset="0"/>
                        </a:rPr>
                        <a:t>6.00</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a:solidFill>
                            <a:schemeClr val="tx1"/>
                          </a:solidFill>
                          <a:effectLst/>
                          <a:latin typeface="Century Gothic" panose="020B0502020202020204" pitchFamily="34" charset="0"/>
                        </a:rPr>
                        <a:t>6.00</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21590" indent="-21590" algn="ctr">
                        <a:spcAft>
                          <a:spcPts val="0"/>
                        </a:spcAft>
                      </a:pPr>
                      <a:r>
                        <a:rPr lang="en-PH" sz="1200">
                          <a:solidFill>
                            <a:schemeClr val="tx1"/>
                          </a:solidFill>
                          <a:effectLst/>
                          <a:latin typeface="Century Gothic" panose="020B0502020202020204" pitchFamily="34" charset="0"/>
                        </a:rPr>
                        <a:t>0.25</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extLst>
                  <a:ext uri="{0D108BD9-81ED-4DB2-BD59-A6C34878D82A}">
                    <a16:rowId xmlns:a16="http://schemas.microsoft.com/office/drawing/2014/main" xmlns="" val="321032561"/>
                  </a:ext>
                </a:extLst>
              </a:tr>
              <a:tr h="219075">
                <a:tc>
                  <a:txBody>
                    <a:bodyPr/>
                    <a:lstStyle/>
                    <a:p>
                      <a:pPr>
                        <a:spcAft>
                          <a:spcPts val="0"/>
                        </a:spcAft>
                      </a:pPr>
                      <a:r>
                        <a:rPr lang="en-PH" sz="1200" dirty="0">
                          <a:solidFill>
                            <a:schemeClr val="tx1"/>
                          </a:solidFill>
                          <a:effectLst/>
                          <a:latin typeface="Century Gothic" panose="020B0502020202020204" pitchFamily="34" charset="0"/>
                        </a:rPr>
                        <a:t>Trader</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19685" algn="ctr">
                        <a:spcAft>
                          <a:spcPts val="0"/>
                        </a:spcAft>
                      </a:pPr>
                      <a:r>
                        <a:rPr lang="en-PH" sz="1200" dirty="0">
                          <a:solidFill>
                            <a:schemeClr val="tx1"/>
                          </a:solidFill>
                          <a:effectLst/>
                          <a:latin typeface="Century Gothic" panose="020B0502020202020204" pitchFamily="34" charset="0"/>
                        </a:rPr>
                        <a:t>6.00</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dirty="0">
                          <a:solidFill>
                            <a:schemeClr val="tx1"/>
                          </a:solidFill>
                          <a:effectLst/>
                          <a:latin typeface="Century Gothic" panose="020B0502020202020204" pitchFamily="34" charset="0"/>
                        </a:rPr>
                        <a:t>6.25</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a:solidFill>
                            <a:schemeClr val="tx1"/>
                          </a:solidFill>
                          <a:effectLst/>
                          <a:latin typeface="Century Gothic" panose="020B0502020202020204" pitchFamily="34" charset="0"/>
                        </a:rPr>
                        <a:t>0.25</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21590" indent="-21590" algn="ctr">
                        <a:spcAft>
                          <a:spcPts val="0"/>
                        </a:spcAft>
                      </a:pPr>
                      <a:r>
                        <a:rPr lang="en-PH" sz="1200">
                          <a:solidFill>
                            <a:schemeClr val="tx1"/>
                          </a:solidFill>
                          <a:effectLst/>
                          <a:latin typeface="Century Gothic" panose="020B0502020202020204" pitchFamily="34" charset="0"/>
                        </a:rPr>
                        <a:t>0.01</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extLst>
                  <a:ext uri="{0D108BD9-81ED-4DB2-BD59-A6C34878D82A}">
                    <a16:rowId xmlns:a16="http://schemas.microsoft.com/office/drawing/2014/main" xmlns="" val="1656928269"/>
                  </a:ext>
                </a:extLst>
              </a:tr>
              <a:tr h="219075">
                <a:tc>
                  <a:txBody>
                    <a:bodyPr/>
                    <a:lstStyle/>
                    <a:p>
                      <a:pPr>
                        <a:spcAft>
                          <a:spcPts val="0"/>
                        </a:spcAft>
                      </a:pPr>
                      <a:r>
                        <a:rPr lang="en-PH" sz="1200" dirty="0">
                          <a:solidFill>
                            <a:schemeClr val="tx1"/>
                          </a:solidFill>
                          <a:effectLst/>
                          <a:latin typeface="Century Gothic" panose="020B0502020202020204" pitchFamily="34" charset="0"/>
                        </a:rPr>
                        <a:t>Cooperative-Processor</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19685" algn="ctr">
                        <a:spcAft>
                          <a:spcPts val="0"/>
                        </a:spcAft>
                      </a:pPr>
                      <a:r>
                        <a:rPr lang="en-PH" sz="1200">
                          <a:solidFill>
                            <a:schemeClr val="tx1"/>
                          </a:solidFill>
                          <a:effectLst/>
                          <a:latin typeface="Century Gothic" panose="020B0502020202020204" pitchFamily="34" charset="0"/>
                        </a:rPr>
                        <a:t>6.25</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dirty="0">
                          <a:solidFill>
                            <a:schemeClr val="tx1"/>
                          </a:solidFill>
                          <a:effectLst/>
                          <a:latin typeface="Century Gothic" panose="020B0502020202020204" pitchFamily="34" charset="0"/>
                        </a:rPr>
                        <a:t>6.35</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dirty="0">
                          <a:solidFill>
                            <a:schemeClr val="tx1"/>
                          </a:solidFill>
                          <a:effectLst/>
                          <a:latin typeface="Century Gothic" panose="020B0502020202020204" pitchFamily="34" charset="0"/>
                        </a:rPr>
                        <a:t>0.10</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21590" indent="-21590" algn="ctr">
                        <a:spcAft>
                          <a:spcPts val="0"/>
                        </a:spcAft>
                      </a:pPr>
                      <a:r>
                        <a:rPr lang="en-PH" sz="1200">
                          <a:solidFill>
                            <a:schemeClr val="tx1"/>
                          </a:solidFill>
                          <a:effectLst/>
                          <a:latin typeface="Century Gothic" panose="020B0502020202020204" pitchFamily="34" charset="0"/>
                        </a:rPr>
                        <a:t>0.004</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extLst>
                  <a:ext uri="{0D108BD9-81ED-4DB2-BD59-A6C34878D82A}">
                    <a16:rowId xmlns:a16="http://schemas.microsoft.com/office/drawing/2014/main" xmlns="" val="718670674"/>
                  </a:ext>
                </a:extLst>
              </a:tr>
              <a:tr h="219075">
                <a:tc>
                  <a:txBody>
                    <a:bodyPr/>
                    <a:lstStyle/>
                    <a:p>
                      <a:pPr>
                        <a:spcAft>
                          <a:spcPts val="0"/>
                        </a:spcAft>
                      </a:pPr>
                      <a:r>
                        <a:rPr lang="en-PH" sz="1200" dirty="0">
                          <a:solidFill>
                            <a:schemeClr val="tx1"/>
                          </a:solidFill>
                          <a:effectLst/>
                          <a:latin typeface="Century Gothic" panose="020B0502020202020204" pitchFamily="34" charset="0"/>
                        </a:rPr>
                        <a:t>Feed miller-Retailer</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19685" algn="ctr">
                        <a:spcAft>
                          <a:spcPts val="0"/>
                        </a:spcAft>
                      </a:pPr>
                      <a:r>
                        <a:rPr lang="en-PH" sz="1200">
                          <a:solidFill>
                            <a:schemeClr val="tx1"/>
                          </a:solidFill>
                          <a:effectLst/>
                          <a:latin typeface="Century Gothic" panose="020B0502020202020204" pitchFamily="34" charset="0"/>
                        </a:rPr>
                        <a:t>6.35</a:t>
                      </a:r>
                      <a:endParaRPr lang="en-PH" sz="12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dirty="0">
                          <a:solidFill>
                            <a:schemeClr val="tx1"/>
                          </a:solidFill>
                          <a:effectLst/>
                          <a:latin typeface="Century Gothic" panose="020B0502020202020204" pitchFamily="34" charset="0"/>
                        </a:rPr>
                        <a:t>24.00</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algn="ctr">
                        <a:spcAft>
                          <a:spcPts val="0"/>
                        </a:spcAft>
                      </a:pPr>
                      <a:r>
                        <a:rPr lang="en-PH" sz="1200" dirty="0">
                          <a:solidFill>
                            <a:schemeClr val="tx1"/>
                          </a:solidFill>
                          <a:effectLst/>
                          <a:latin typeface="Century Gothic" panose="020B0502020202020204" pitchFamily="34" charset="0"/>
                        </a:rPr>
                        <a:t>17.65</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tc>
                  <a:txBody>
                    <a:bodyPr/>
                    <a:lstStyle/>
                    <a:p>
                      <a:pPr marL="21590" indent="-21590" algn="ctr">
                        <a:spcAft>
                          <a:spcPts val="0"/>
                        </a:spcAft>
                      </a:pPr>
                      <a:r>
                        <a:rPr lang="en-PH" sz="1200" dirty="0">
                          <a:solidFill>
                            <a:schemeClr val="tx1"/>
                          </a:solidFill>
                          <a:effectLst/>
                          <a:latin typeface="Century Gothic" panose="020B0502020202020204" pitchFamily="34" charset="0"/>
                        </a:rPr>
                        <a:t>0.74</a:t>
                      </a:r>
                      <a:endParaRPr lang="en-PH"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solidFill>
                      <a:srgbClr val="EAECE8"/>
                    </a:solidFill>
                  </a:tcPr>
                </a:tc>
                <a:extLst>
                  <a:ext uri="{0D108BD9-81ED-4DB2-BD59-A6C34878D82A}">
                    <a16:rowId xmlns:a16="http://schemas.microsoft.com/office/drawing/2014/main" xmlns="" val="3043902526"/>
                  </a:ext>
                </a:extLst>
              </a:tr>
            </a:tbl>
          </a:graphicData>
        </a:graphic>
      </p:graphicFrame>
    </p:spTree>
    <p:extLst>
      <p:ext uri="{BB962C8B-B14F-4D97-AF65-F5344CB8AC3E}">
        <p14:creationId xmlns:p14="http://schemas.microsoft.com/office/powerpoint/2010/main" val="1292578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7E1298C-9222-4D55-A9B2-E8C059EBCD28}"/>
              </a:ext>
            </a:extLst>
          </p:cNvPr>
          <p:cNvSpPr>
            <a:spLocks noGrp="1"/>
          </p:cNvSpPr>
          <p:nvPr>
            <p:ph idx="1"/>
          </p:nvPr>
        </p:nvSpPr>
        <p:spPr>
          <a:xfrm>
            <a:off x="385777" y="586182"/>
            <a:ext cx="8592458" cy="4097040"/>
          </a:xfrm>
        </p:spPr>
        <p:txBody>
          <a:bodyPr>
            <a:noAutofit/>
          </a:bodyPr>
          <a:lstStyle/>
          <a:p>
            <a:pPr marL="538163" lvl="1" indent="-358775"/>
            <a:r>
              <a:rPr lang="en-PH" sz="2400" dirty="0">
                <a:latin typeface="Century Gothic" panose="020B0502020202020204" pitchFamily="34" charset="0"/>
              </a:rPr>
              <a:t>Major production costs are material inputs.</a:t>
            </a:r>
          </a:p>
          <a:p>
            <a:pPr marL="538163" lvl="1" indent="-358775"/>
            <a:endParaRPr lang="en-PH" sz="2400" dirty="0">
              <a:latin typeface="Century Gothic" panose="020B0502020202020204" pitchFamily="34" charset="0"/>
            </a:endParaRPr>
          </a:p>
          <a:p>
            <a:pPr marL="538163" lvl="1" indent="-358775"/>
            <a:r>
              <a:rPr lang="en-PH" sz="2400" dirty="0">
                <a:latin typeface="Century Gothic" panose="020B0502020202020204" pitchFamily="34" charset="0"/>
              </a:rPr>
              <a:t>Popular seed brands in the surveyed area are Pioneer, </a:t>
            </a:r>
            <a:r>
              <a:rPr lang="en-PH" sz="2400" dirty="0" err="1">
                <a:latin typeface="Century Gothic" panose="020B0502020202020204" pitchFamily="34" charset="0"/>
              </a:rPr>
              <a:t>Bioseed</a:t>
            </a:r>
            <a:r>
              <a:rPr lang="en-PH" sz="2400" dirty="0">
                <a:latin typeface="Century Gothic" panose="020B0502020202020204" pitchFamily="34" charset="0"/>
              </a:rPr>
              <a:t>, Evogene, and Maharlika</a:t>
            </a:r>
          </a:p>
          <a:p>
            <a:pPr marL="538163" lvl="1" indent="-358775"/>
            <a:endParaRPr lang="en-PH" sz="2400" dirty="0">
              <a:latin typeface="Century Gothic" panose="020B0502020202020204" pitchFamily="34" charset="0"/>
            </a:endParaRPr>
          </a:p>
          <a:p>
            <a:pPr marL="538163" lvl="1" indent="-358775"/>
            <a:r>
              <a:rPr lang="en-PH" sz="2400" dirty="0">
                <a:latin typeface="Century Gothic" panose="020B0502020202020204" pitchFamily="34" charset="0"/>
              </a:rPr>
              <a:t>Farmers will either self-finance their farm operations or will avail of credit from trader-financiers</a:t>
            </a:r>
          </a:p>
          <a:p>
            <a:pPr marL="538163" lvl="1" indent="-358775"/>
            <a:endParaRPr lang="en-PH" sz="2400" dirty="0">
              <a:latin typeface="Century Gothic" panose="020B0502020202020204" pitchFamily="34" charset="0"/>
            </a:endParaRPr>
          </a:p>
          <a:p>
            <a:pPr marL="538163" lvl="1" indent="-358775"/>
            <a:r>
              <a:rPr lang="en-PH" sz="2400" dirty="0">
                <a:latin typeface="Century Gothic" panose="020B0502020202020204" pitchFamily="34" charset="0"/>
              </a:rPr>
              <a:t>Farmlands in the areas can be rented to multinational companies not planting corn</a:t>
            </a:r>
          </a:p>
          <a:p>
            <a:pPr marL="538163" lvl="1" indent="-358775"/>
            <a:endParaRPr lang="en-PH" sz="2400" dirty="0">
              <a:latin typeface="Century Gothic" panose="020B0502020202020204" pitchFamily="34" charset="0"/>
            </a:endParaRPr>
          </a:p>
          <a:p>
            <a:pPr marL="538163" lvl="1" indent="-358775"/>
            <a:r>
              <a:rPr lang="en-PH" sz="2400" dirty="0">
                <a:latin typeface="Century Gothic" panose="020B0502020202020204" pitchFamily="34" charset="0"/>
              </a:rPr>
              <a:t>Cooperative-processors facilitates the flow of yellow corn through the supply chain</a:t>
            </a:r>
          </a:p>
        </p:txBody>
      </p:sp>
      <p:sp>
        <p:nvSpPr>
          <p:cNvPr id="6" name="Text Placeholder 14">
            <a:extLst>
              <a:ext uri="{FF2B5EF4-FFF2-40B4-BE49-F238E27FC236}">
                <a16:creationId xmlns:a16="http://schemas.microsoft.com/office/drawing/2014/main" xmlns="" id="{5F3B98A5-82FD-4084-8ED7-9E7294176EE8}"/>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4" name="Rectangle 3">
            <a:extLst>
              <a:ext uri="{FF2B5EF4-FFF2-40B4-BE49-F238E27FC236}">
                <a16:creationId xmlns:a16="http://schemas.microsoft.com/office/drawing/2014/main" xmlns="" id="{EF2FFC4B-AE24-0442-BA4A-C9C1ED651B74}"/>
              </a:ext>
            </a:extLst>
          </p:cNvPr>
          <p:cNvSpPr/>
          <p:nvPr/>
        </p:nvSpPr>
        <p:spPr>
          <a:xfrm>
            <a:off x="401258" y="21657"/>
            <a:ext cx="5848076" cy="461665"/>
          </a:xfrm>
          <a:prstGeom prst="rect">
            <a:avLst/>
          </a:prstGeom>
        </p:spPr>
        <p:txBody>
          <a:bodyPr wrap="none">
            <a:spAutoFit/>
          </a:bodyPr>
          <a:lstStyle/>
          <a:p>
            <a:r>
              <a:rPr lang="en-PH" sz="2400" b="1" dirty="0">
                <a:latin typeface="Century Gothic" panose="020B0502020202020204" pitchFamily="34" charset="0"/>
              </a:rPr>
              <a:t>Yellow Corn Supply Chain in Bukidnon</a:t>
            </a:r>
          </a:p>
        </p:txBody>
      </p:sp>
    </p:spTree>
    <p:extLst>
      <p:ext uri="{BB962C8B-B14F-4D97-AF65-F5344CB8AC3E}">
        <p14:creationId xmlns:p14="http://schemas.microsoft.com/office/powerpoint/2010/main" val="2621768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0CE85AF-8518-48AF-B9C5-E639285CE20A}"/>
              </a:ext>
            </a:extLst>
          </p:cNvPr>
          <p:cNvSpPr/>
          <p:nvPr/>
        </p:nvSpPr>
        <p:spPr>
          <a:xfrm>
            <a:off x="303374" y="285723"/>
            <a:ext cx="8651713" cy="461665"/>
          </a:xfrm>
          <a:prstGeom prst="rect">
            <a:avLst/>
          </a:prstGeom>
        </p:spPr>
        <p:txBody>
          <a:bodyPr wrap="square">
            <a:spAutoFit/>
          </a:bodyPr>
          <a:lstStyle/>
          <a:p>
            <a:pPr>
              <a:spcAft>
                <a:spcPts val="0"/>
              </a:spcAft>
            </a:pPr>
            <a:r>
              <a:rPr lang="en-PH" sz="2400" b="1" dirty="0">
                <a:latin typeface="Century Gothic" panose="020B0502020202020204" pitchFamily="34" charset="0"/>
                <a:ea typeface="Calibri" panose="020F0502020204030204" pitchFamily="34" charset="0"/>
                <a:cs typeface="Times New Roman" panose="02020603050405020304" pitchFamily="18" charset="0"/>
              </a:rPr>
              <a:t>(4) Pricing and costing at each level of supply chain</a:t>
            </a:r>
            <a:endParaRPr lang="en-PH" sz="24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7" name="Text Placeholder 14">
            <a:extLst>
              <a:ext uri="{FF2B5EF4-FFF2-40B4-BE49-F238E27FC236}">
                <a16:creationId xmlns:a16="http://schemas.microsoft.com/office/drawing/2014/main" xmlns="" id="{51B03265-43AC-4B62-9EE9-9E10B446126A}"/>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8" name="Rectangle 7">
            <a:extLst>
              <a:ext uri="{FF2B5EF4-FFF2-40B4-BE49-F238E27FC236}">
                <a16:creationId xmlns:a16="http://schemas.microsoft.com/office/drawing/2014/main" xmlns="" id="{AB348275-1542-441B-8D95-3E60ADD777F2}"/>
              </a:ext>
            </a:extLst>
          </p:cNvPr>
          <p:cNvSpPr/>
          <p:nvPr/>
        </p:nvSpPr>
        <p:spPr>
          <a:xfrm>
            <a:off x="792942" y="899365"/>
            <a:ext cx="8020230" cy="430887"/>
          </a:xfrm>
          <a:prstGeom prst="rect">
            <a:avLst/>
          </a:prstGeom>
        </p:spPr>
        <p:txBody>
          <a:bodyPr wrap="square">
            <a:spAutoFit/>
          </a:bodyPr>
          <a:lstStyle/>
          <a:p>
            <a:r>
              <a:rPr lang="en-PH" sz="2200" b="1" dirty="0">
                <a:latin typeface="Century Gothic" panose="020B0502020202020204" pitchFamily="34" charset="0"/>
                <a:ea typeface="Calibri" panose="020F0502020204030204" pitchFamily="34" charset="0"/>
              </a:rPr>
              <a:t>a. Pricing and Costing of Seed Production</a:t>
            </a:r>
            <a:endParaRPr lang="en-PH" sz="2200" b="1" dirty="0">
              <a:latin typeface="Century Gothic" panose="020B0502020202020204" pitchFamily="34" charset="0"/>
            </a:endParaRPr>
          </a:p>
        </p:txBody>
      </p:sp>
      <p:graphicFrame>
        <p:nvGraphicFramePr>
          <p:cNvPr id="9" name="Table 8">
            <a:extLst>
              <a:ext uri="{FF2B5EF4-FFF2-40B4-BE49-F238E27FC236}">
                <a16:creationId xmlns:a16="http://schemas.microsoft.com/office/drawing/2014/main" xmlns="" id="{3BAD78EA-81CE-4ED7-9642-E2B522AA4666}"/>
              </a:ext>
            </a:extLst>
          </p:cNvPr>
          <p:cNvGraphicFramePr>
            <a:graphicFrameLocks noGrp="1"/>
          </p:cNvGraphicFramePr>
          <p:nvPr>
            <p:extLst>
              <p:ext uri="{D42A27DB-BD31-4B8C-83A1-F6EECF244321}">
                <p14:modId xmlns:p14="http://schemas.microsoft.com/office/powerpoint/2010/main" val="1181955872"/>
              </p:ext>
            </p:extLst>
          </p:nvPr>
        </p:nvGraphicFramePr>
        <p:xfrm>
          <a:off x="792942" y="2175290"/>
          <a:ext cx="7672575" cy="3773761"/>
        </p:xfrm>
        <a:graphic>
          <a:graphicData uri="http://schemas.openxmlformats.org/drawingml/2006/table">
            <a:tbl>
              <a:tblPr firstRow="1" firstCol="1" bandRow="1">
                <a:tableStyleId>{5C22544A-7EE6-4342-B048-85BDC9FD1C3A}</a:tableStyleId>
              </a:tblPr>
              <a:tblGrid>
                <a:gridCol w="4100830">
                  <a:extLst>
                    <a:ext uri="{9D8B030D-6E8A-4147-A177-3AD203B41FA5}">
                      <a16:colId xmlns:a16="http://schemas.microsoft.com/office/drawing/2014/main" xmlns="" val="2729080276"/>
                    </a:ext>
                  </a:extLst>
                </a:gridCol>
                <a:gridCol w="1959702">
                  <a:extLst>
                    <a:ext uri="{9D8B030D-6E8A-4147-A177-3AD203B41FA5}">
                      <a16:colId xmlns:a16="http://schemas.microsoft.com/office/drawing/2014/main" xmlns="" val="1739868899"/>
                    </a:ext>
                  </a:extLst>
                </a:gridCol>
                <a:gridCol w="1612043">
                  <a:extLst>
                    <a:ext uri="{9D8B030D-6E8A-4147-A177-3AD203B41FA5}">
                      <a16:colId xmlns:a16="http://schemas.microsoft.com/office/drawing/2014/main" xmlns="" val="1540831586"/>
                    </a:ext>
                  </a:extLst>
                </a:gridCol>
              </a:tblGrid>
              <a:tr h="405540">
                <a:tc>
                  <a:txBody>
                    <a:bodyPr/>
                    <a:lstStyle/>
                    <a:p>
                      <a:pPr algn="ctr">
                        <a:lnSpc>
                          <a:spcPct val="100000"/>
                        </a:lnSpc>
                        <a:spcAft>
                          <a:spcPts val="0"/>
                        </a:spcAft>
                      </a:pPr>
                      <a:r>
                        <a:rPr lang="en-PH" sz="1600" dirty="0">
                          <a:effectLst/>
                          <a:latin typeface="Century Gothic" panose="020B0502020202020204" pitchFamily="34" charset="0"/>
                        </a:rPr>
                        <a:t>Area/Activity</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a:txBody>
                    <a:bodyPr/>
                    <a:lstStyle/>
                    <a:p>
                      <a:pPr algn="ctr">
                        <a:lnSpc>
                          <a:spcPct val="100000"/>
                        </a:lnSpc>
                        <a:spcAft>
                          <a:spcPts val="0"/>
                        </a:spcAft>
                      </a:pPr>
                      <a:r>
                        <a:rPr lang="en-PH" sz="1600" dirty="0">
                          <a:effectLst/>
                          <a:latin typeface="Century Gothic" panose="020B0502020202020204" pitchFamily="34" charset="0"/>
                        </a:rPr>
                        <a:t>Cost (PHP)</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a:txBody>
                    <a:bodyPr/>
                    <a:lstStyle/>
                    <a:p>
                      <a:pPr algn="ctr">
                        <a:lnSpc>
                          <a:spcPct val="100000"/>
                        </a:lnSpc>
                        <a:spcAft>
                          <a:spcPts val="0"/>
                        </a:spcAft>
                      </a:pPr>
                      <a:r>
                        <a:rPr lang="en-PH" sz="1600" dirty="0">
                          <a:effectLst/>
                          <a:latin typeface="Century Gothic" panose="020B0502020202020204" pitchFamily="34" charset="0"/>
                        </a:rPr>
                        <a:t>Share (%)</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extLst>
                  <a:ext uri="{0D108BD9-81ED-4DB2-BD59-A6C34878D82A}">
                    <a16:rowId xmlns:a16="http://schemas.microsoft.com/office/drawing/2014/main" xmlns="" val="563011791"/>
                  </a:ext>
                </a:extLst>
              </a:tr>
              <a:tr h="312104">
                <a:tc>
                  <a:txBody>
                    <a:bodyPr/>
                    <a:lstStyle/>
                    <a:p>
                      <a:pPr algn="l">
                        <a:lnSpc>
                          <a:spcPct val="100000"/>
                        </a:lnSpc>
                        <a:spcAft>
                          <a:spcPts val="0"/>
                        </a:spcAft>
                      </a:pPr>
                      <a:r>
                        <a:rPr lang="en-PH" sz="1600" b="0" dirty="0">
                          <a:solidFill>
                            <a:schemeClr val="tx1"/>
                          </a:solidFill>
                          <a:effectLst/>
                          <a:latin typeface="Century Gothic" panose="020B0502020202020204" pitchFamily="34" charset="0"/>
                        </a:rPr>
                        <a:t>Laboratory/greenhouse (US)</a:t>
                      </a:r>
                      <a:endParaRPr lang="en-PH"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marR="470535" algn="r">
                        <a:lnSpc>
                          <a:spcPct val="100000"/>
                        </a:lnSpc>
                        <a:spcAft>
                          <a:spcPts val="0"/>
                        </a:spcAft>
                      </a:pPr>
                      <a:r>
                        <a:rPr lang="en-PH" sz="1600" dirty="0">
                          <a:solidFill>
                            <a:schemeClr val="tx1"/>
                          </a:solidFill>
                          <a:effectLst/>
                          <a:latin typeface="Century Gothic" panose="020B0502020202020204" pitchFamily="34" charset="0"/>
                        </a:rPr>
                        <a:t>5,199,741</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algn="ctr">
                        <a:lnSpc>
                          <a:spcPct val="100000"/>
                        </a:lnSpc>
                        <a:spcAft>
                          <a:spcPts val="0"/>
                        </a:spcAft>
                      </a:pPr>
                      <a:r>
                        <a:rPr lang="en-PH" sz="1600">
                          <a:solidFill>
                            <a:schemeClr val="tx1"/>
                          </a:solidFill>
                          <a:effectLst/>
                          <a:latin typeface="Century Gothic" panose="020B0502020202020204" pitchFamily="34" charset="0"/>
                        </a:rPr>
                        <a:t>4.1</a:t>
                      </a:r>
                      <a:endParaRPr lang="en-PH" sz="16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337049569"/>
                  </a:ext>
                </a:extLst>
              </a:tr>
              <a:tr h="312104">
                <a:tc>
                  <a:txBody>
                    <a:bodyPr/>
                    <a:lstStyle/>
                    <a:p>
                      <a:pPr algn="l">
                        <a:lnSpc>
                          <a:spcPct val="100000"/>
                        </a:lnSpc>
                        <a:spcAft>
                          <a:spcPts val="0"/>
                        </a:spcAft>
                      </a:pPr>
                      <a:r>
                        <a:rPr lang="en-PH" sz="1600" b="0" dirty="0">
                          <a:solidFill>
                            <a:schemeClr val="tx1"/>
                          </a:solidFill>
                          <a:effectLst/>
                          <a:latin typeface="Century Gothic" panose="020B0502020202020204" pitchFamily="34" charset="0"/>
                        </a:rPr>
                        <a:t>Greenhouse (Philippines)</a:t>
                      </a:r>
                      <a:endParaRPr lang="en-PH"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marR="470535" algn="r">
                        <a:lnSpc>
                          <a:spcPct val="100000"/>
                        </a:lnSpc>
                        <a:spcAft>
                          <a:spcPts val="0"/>
                        </a:spcAft>
                      </a:pPr>
                      <a:r>
                        <a:rPr lang="en-PH" sz="1600" dirty="0">
                          <a:solidFill>
                            <a:schemeClr val="tx1"/>
                          </a:solidFill>
                          <a:effectLst/>
                          <a:latin typeface="Century Gothic" panose="020B0502020202020204" pitchFamily="34" charset="0"/>
                        </a:rPr>
                        <a:t>1,988,113</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algn="ctr">
                        <a:lnSpc>
                          <a:spcPct val="100000"/>
                        </a:lnSpc>
                        <a:spcAft>
                          <a:spcPts val="0"/>
                        </a:spcAft>
                      </a:pPr>
                      <a:r>
                        <a:rPr lang="en-PH" sz="1600" dirty="0">
                          <a:solidFill>
                            <a:schemeClr val="tx1"/>
                          </a:solidFill>
                          <a:effectLst/>
                          <a:latin typeface="Century Gothic" panose="020B0502020202020204" pitchFamily="34" charset="0"/>
                        </a:rPr>
                        <a:t>1.5</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3226207347"/>
                  </a:ext>
                </a:extLst>
              </a:tr>
              <a:tr h="312104">
                <a:tc>
                  <a:txBody>
                    <a:bodyPr/>
                    <a:lstStyle/>
                    <a:p>
                      <a:pPr algn="l">
                        <a:lnSpc>
                          <a:spcPct val="100000"/>
                        </a:lnSpc>
                        <a:spcAft>
                          <a:spcPts val="0"/>
                        </a:spcAft>
                      </a:pPr>
                      <a:r>
                        <a:rPr lang="en-PH" sz="1600" b="0" dirty="0">
                          <a:solidFill>
                            <a:schemeClr val="tx1"/>
                          </a:solidFill>
                          <a:effectLst/>
                          <a:latin typeface="Century Gothic" panose="020B0502020202020204" pitchFamily="34" charset="0"/>
                        </a:rPr>
                        <a:t>Confined field trial (1999-2000 trials)</a:t>
                      </a:r>
                      <a:endParaRPr lang="en-PH"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marR="470535" algn="r">
                        <a:lnSpc>
                          <a:spcPct val="100000"/>
                        </a:lnSpc>
                        <a:spcAft>
                          <a:spcPts val="0"/>
                        </a:spcAft>
                      </a:pPr>
                      <a:r>
                        <a:rPr lang="en-PH" sz="1600" dirty="0">
                          <a:solidFill>
                            <a:schemeClr val="tx1"/>
                          </a:solidFill>
                          <a:effectLst/>
                          <a:latin typeface="Century Gothic" panose="020B0502020202020204" pitchFamily="34" charset="0"/>
                        </a:rPr>
                        <a:t>7,009,088</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algn="ctr">
                        <a:lnSpc>
                          <a:spcPct val="100000"/>
                        </a:lnSpc>
                        <a:spcAft>
                          <a:spcPts val="0"/>
                        </a:spcAft>
                      </a:pPr>
                      <a:r>
                        <a:rPr lang="en-PH" sz="1600" dirty="0">
                          <a:solidFill>
                            <a:schemeClr val="tx1"/>
                          </a:solidFill>
                          <a:effectLst/>
                          <a:latin typeface="Century Gothic" panose="020B0502020202020204" pitchFamily="34" charset="0"/>
                        </a:rPr>
                        <a:t>5.5</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940750937"/>
                  </a:ext>
                </a:extLst>
              </a:tr>
              <a:tr h="576435">
                <a:tc>
                  <a:txBody>
                    <a:bodyPr/>
                    <a:lstStyle/>
                    <a:p>
                      <a:pPr algn="l">
                        <a:lnSpc>
                          <a:spcPct val="100000"/>
                        </a:lnSpc>
                        <a:spcAft>
                          <a:spcPts val="0"/>
                        </a:spcAft>
                      </a:pPr>
                      <a:r>
                        <a:rPr lang="en-PH" sz="1600" b="0" dirty="0">
                          <a:solidFill>
                            <a:schemeClr val="tx1"/>
                          </a:solidFill>
                          <a:effectLst/>
                          <a:latin typeface="Century Gothic" panose="020B0502020202020204" pitchFamily="34" charset="0"/>
                        </a:rPr>
                        <a:t>Multi-location field trial (2000-2002 activities)</a:t>
                      </a:r>
                      <a:endParaRPr lang="en-PH"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marR="470535" algn="r">
                        <a:lnSpc>
                          <a:spcPct val="100000"/>
                        </a:lnSpc>
                        <a:spcAft>
                          <a:spcPts val="0"/>
                        </a:spcAft>
                      </a:pPr>
                      <a:r>
                        <a:rPr lang="en-PH" sz="1600" dirty="0">
                          <a:solidFill>
                            <a:schemeClr val="tx1"/>
                          </a:solidFill>
                          <a:effectLst/>
                          <a:latin typeface="Century Gothic" panose="020B0502020202020204" pitchFamily="34" charset="0"/>
                        </a:rPr>
                        <a:t>44,379,128</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algn="ctr">
                        <a:lnSpc>
                          <a:spcPct val="100000"/>
                        </a:lnSpc>
                        <a:spcAft>
                          <a:spcPts val="0"/>
                        </a:spcAft>
                      </a:pPr>
                      <a:r>
                        <a:rPr lang="en-PH" sz="1600" dirty="0">
                          <a:solidFill>
                            <a:schemeClr val="tx1"/>
                          </a:solidFill>
                          <a:effectLst/>
                          <a:latin typeface="Century Gothic" panose="020B0502020202020204" pitchFamily="34" charset="0"/>
                        </a:rPr>
                        <a:t>34.7</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1116764113"/>
                  </a:ext>
                </a:extLst>
              </a:tr>
              <a:tr h="811850">
                <a:tc>
                  <a:txBody>
                    <a:bodyPr/>
                    <a:lstStyle/>
                    <a:p>
                      <a:pPr algn="l">
                        <a:lnSpc>
                          <a:spcPct val="100000"/>
                        </a:lnSpc>
                        <a:spcAft>
                          <a:spcPts val="0"/>
                        </a:spcAft>
                      </a:pPr>
                      <a:r>
                        <a:rPr lang="en-PH" sz="1600" b="0" dirty="0">
                          <a:solidFill>
                            <a:schemeClr val="tx1"/>
                          </a:solidFill>
                          <a:effectLst/>
                          <a:latin typeface="Century Gothic" panose="020B0502020202020204" pitchFamily="34" charset="0"/>
                        </a:rPr>
                        <a:t>Commercial propagation (2002 studies/activities, public info sheets and application fee)</a:t>
                      </a:r>
                      <a:endParaRPr lang="en-PH"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marR="470535" algn="r">
                        <a:lnSpc>
                          <a:spcPct val="100000"/>
                        </a:lnSpc>
                        <a:spcAft>
                          <a:spcPts val="0"/>
                        </a:spcAft>
                      </a:pPr>
                      <a:r>
                        <a:rPr lang="en-PH" sz="1600" dirty="0">
                          <a:solidFill>
                            <a:schemeClr val="tx1"/>
                          </a:solidFill>
                          <a:effectLst/>
                          <a:latin typeface="Century Gothic" panose="020B0502020202020204" pitchFamily="34" charset="0"/>
                        </a:rPr>
                        <a:t>16,312,461</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algn="ctr">
                        <a:lnSpc>
                          <a:spcPct val="100000"/>
                        </a:lnSpc>
                        <a:spcAft>
                          <a:spcPts val="0"/>
                        </a:spcAft>
                      </a:pPr>
                      <a:r>
                        <a:rPr lang="en-PH" sz="1600" dirty="0">
                          <a:solidFill>
                            <a:schemeClr val="tx1"/>
                          </a:solidFill>
                          <a:effectLst/>
                          <a:latin typeface="Century Gothic" panose="020B0502020202020204" pitchFamily="34" charset="0"/>
                        </a:rPr>
                        <a:t>12.8</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56861447"/>
                  </a:ext>
                </a:extLst>
              </a:tr>
              <a:tr h="615297">
                <a:tc>
                  <a:txBody>
                    <a:bodyPr/>
                    <a:lstStyle/>
                    <a:p>
                      <a:pPr algn="l">
                        <a:lnSpc>
                          <a:spcPct val="100000"/>
                        </a:lnSpc>
                        <a:spcAft>
                          <a:spcPts val="0"/>
                        </a:spcAft>
                      </a:pPr>
                      <a:r>
                        <a:rPr lang="en-PH" sz="1600" b="0" dirty="0">
                          <a:solidFill>
                            <a:schemeClr val="tx1"/>
                          </a:solidFill>
                          <a:effectLst/>
                          <a:latin typeface="Century Gothic" panose="020B0502020202020204" pitchFamily="34" charset="0"/>
                        </a:rPr>
                        <a:t>Post-commercial application (2003-2004 activities and 2003-2004 promotion material)</a:t>
                      </a:r>
                      <a:endParaRPr lang="en-PH"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marR="470535" algn="r">
                        <a:lnSpc>
                          <a:spcPct val="100000"/>
                        </a:lnSpc>
                        <a:spcAft>
                          <a:spcPts val="0"/>
                        </a:spcAft>
                      </a:pPr>
                      <a:r>
                        <a:rPr lang="en-PH" sz="1600" dirty="0">
                          <a:solidFill>
                            <a:schemeClr val="tx1"/>
                          </a:solidFill>
                          <a:effectLst/>
                          <a:latin typeface="Century Gothic" panose="020B0502020202020204" pitchFamily="34" charset="0"/>
                        </a:rPr>
                        <a:t>53,088,637</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algn="ctr">
                        <a:lnSpc>
                          <a:spcPct val="100000"/>
                        </a:lnSpc>
                        <a:spcAft>
                          <a:spcPts val="0"/>
                        </a:spcAft>
                      </a:pPr>
                      <a:r>
                        <a:rPr lang="en-PH" sz="1600" dirty="0">
                          <a:solidFill>
                            <a:schemeClr val="tx1"/>
                          </a:solidFill>
                          <a:effectLst/>
                          <a:latin typeface="Century Gothic" panose="020B0502020202020204" pitchFamily="34" charset="0"/>
                        </a:rPr>
                        <a:t>41.4</a:t>
                      </a:r>
                      <a:endParaRPr lang="en-PH"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1649717926"/>
                  </a:ext>
                </a:extLst>
              </a:tr>
              <a:tr h="312104">
                <a:tc>
                  <a:txBody>
                    <a:bodyPr/>
                    <a:lstStyle/>
                    <a:p>
                      <a:pPr algn="l">
                        <a:lnSpc>
                          <a:spcPct val="100000"/>
                        </a:lnSpc>
                        <a:spcAft>
                          <a:spcPts val="0"/>
                        </a:spcAft>
                      </a:pPr>
                      <a:r>
                        <a:rPr lang="en-PH" sz="1600" b="1" dirty="0">
                          <a:solidFill>
                            <a:schemeClr val="tx1"/>
                          </a:solidFill>
                          <a:effectLst/>
                          <a:latin typeface="Century Gothic" panose="020B0502020202020204" pitchFamily="34" charset="0"/>
                        </a:rPr>
                        <a:t>Total</a:t>
                      </a:r>
                      <a:endParaRPr lang="en-PH"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marR="470535" algn="r">
                        <a:lnSpc>
                          <a:spcPct val="100000"/>
                        </a:lnSpc>
                        <a:spcAft>
                          <a:spcPts val="0"/>
                        </a:spcAft>
                      </a:pPr>
                      <a:r>
                        <a:rPr lang="en-PH" sz="1600" b="1" dirty="0">
                          <a:solidFill>
                            <a:schemeClr val="tx1"/>
                          </a:solidFill>
                          <a:effectLst/>
                          <a:latin typeface="Century Gothic" panose="020B0502020202020204" pitchFamily="34" charset="0"/>
                        </a:rPr>
                        <a:t>127,977,169</a:t>
                      </a:r>
                      <a:endParaRPr lang="en-PH"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tc>
                  <a:txBody>
                    <a:bodyPr/>
                    <a:lstStyle/>
                    <a:p>
                      <a:pPr algn="ctr">
                        <a:lnSpc>
                          <a:spcPct val="100000"/>
                        </a:lnSpc>
                        <a:spcAft>
                          <a:spcPts val="0"/>
                        </a:spcAft>
                      </a:pPr>
                      <a:r>
                        <a:rPr lang="en-PH" sz="1600" b="1" dirty="0">
                          <a:solidFill>
                            <a:schemeClr val="tx1"/>
                          </a:solidFill>
                          <a:effectLst/>
                          <a:latin typeface="Century Gothic" panose="020B0502020202020204" pitchFamily="34" charset="0"/>
                        </a:rPr>
                        <a:t>100</a:t>
                      </a:r>
                      <a:endParaRPr lang="en-PH"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AECE8"/>
                    </a:solidFill>
                  </a:tcPr>
                </a:tc>
                <a:extLst>
                  <a:ext uri="{0D108BD9-81ED-4DB2-BD59-A6C34878D82A}">
                    <a16:rowId xmlns:a16="http://schemas.microsoft.com/office/drawing/2014/main" xmlns="" val="492666518"/>
                  </a:ext>
                </a:extLst>
              </a:tr>
            </a:tbl>
          </a:graphicData>
        </a:graphic>
      </p:graphicFrame>
      <p:sp>
        <p:nvSpPr>
          <p:cNvPr id="10" name="Rectangle 9">
            <a:extLst>
              <a:ext uri="{FF2B5EF4-FFF2-40B4-BE49-F238E27FC236}">
                <a16:creationId xmlns:a16="http://schemas.microsoft.com/office/drawing/2014/main" xmlns="" id="{8FAD8530-A84C-433C-A004-0429EA3FFC38}"/>
              </a:ext>
            </a:extLst>
          </p:cNvPr>
          <p:cNvSpPr/>
          <p:nvPr/>
        </p:nvSpPr>
        <p:spPr>
          <a:xfrm>
            <a:off x="145279" y="1482230"/>
            <a:ext cx="8791962" cy="646331"/>
          </a:xfrm>
          <a:prstGeom prst="rect">
            <a:avLst/>
          </a:prstGeom>
        </p:spPr>
        <p:txBody>
          <a:bodyPr wrap="square">
            <a:spAutoFit/>
          </a:bodyPr>
          <a:lstStyle/>
          <a:p>
            <a:pPr algn="ctr"/>
            <a:r>
              <a:rPr lang="en-PH" dirty="0">
                <a:latin typeface="Century Gothic" panose="020B0502020202020204" pitchFamily="34" charset="0"/>
                <a:ea typeface="Calibri" panose="020F0502020204030204" pitchFamily="34" charset="0"/>
              </a:rPr>
              <a:t>Cost of developing </a:t>
            </a:r>
            <a:r>
              <a:rPr lang="en-PH" i="1" dirty="0" err="1">
                <a:latin typeface="Century Gothic" panose="020B0502020202020204" pitchFamily="34" charset="0"/>
                <a:ea typeface="Calibri" panose="020F0502020204030204" pitchFamily="34" charset="0"/>
              </a:rPr>
              <a:t>Bt</a:t>
            </a:r>
            <a:r>
              <a:rPr lang="en-PH" dirty="0">
                <a:latin typeface="Century Gothic" panose="020B0502020202020204" pitchFamily="34" charset="0"/>
                <a:ea typeface="Calibri" panose="020F0502020204030204" pitchFamily="34" charset="0"/>
              </a:rPr>
              <a:t> corn in the Philippines by major activity                          grouping, 2004</a:t>
            </a:r>
            <a:endParaRPr lang="en-PH" dirty="0">
              <a:latin typeface="Century Gothic" panose="020B0502020202020204" pitchFamily="34" charset="0"/>
            </a:endParaRPr>
          </a:p>
        </p:txBody>
      </p:sp>
      <p:sp>
        <p:nvSpPr>
          <p:cNvPr id="11" name="Rectangle 10">
            <a:extLst>
              <a:ext uri="{FF2B5EF4-FFF2-40B4-BE49-F238E27FC236}">
                <a16:creationId xmlns:a16="http://schemas.microsoft.com/office/drawing/2014/main" xmlns="" id="{2983B049-15C7-4936-B7BD-B4504C33F487}"/>
              </a:ext>
            </a:extLst>
          </p:cNvPr>
          <p:cNvSpPr/>
          <p:nvPr/>
        </p:nvSpPr>
        <p:spPr>
          <a:xfrm>
            <a:off x="792942" y="5995780"/>
            <a:ext cx="2723823" cy="276999"/>
          </a:xfrm>
          <a:prstGeom prst="rect">
            <a:avLst/>
          </a:prstGeom>
        </p:spPr>
        <p:txBody>
          <a:bodyPr wrap="none">
            <a:spAutoFit/>
          </a:bodyPr>
          <a:lstStyle/>
          <a:p>
            <a:pPr algn="just">
              <a:spcAft>
                <a:spcPts val="0"/>
              </a:spcAft>
            </a:pPr>
            <a:r>
              <a:rPr lang="en-PH" sz="1200" dirty="0">
                <a:latin typeface="Century Gothic" panose="020B0502020202020204" pitchFamily="34" charset="0"/>
                <a:ea typeface="Calibri" panose="020F0502020204030204" pitchFamily="34" charset="0"/>
                <a:cs typeface="Times New Roman" panose="02020603050405020304" pitchFamily="18" charset="0"/>
              </a:rPr>
              <a:t>Source: Manalo and Ramon, 2007</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5405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441573B3-A5AC-48AF-8AF2-AFEE32186F05}"/>
              </a:ext>
            </a:extLst>
          </p:cNvPr>
          <p:cNvSpPr/>
          <p:nvPr/>
        </p:nvSpPr>
        <p:spPr>
          <a:xfrm>
            <a:off x="550823" y="480362"/>
            <a:ext cx="7789871" cy="430887"/>
          </a:xfrm>
          <a:prstGeom prst="rect">
            <a:avLst/>
          </a:prstGeom>
        </p:spPr>
        <p:txBody>
          <a:bodyPr wrap="square">
            <a:spAutoFit/>
          </a:bodyPr>
          <a:lstStyle/>
          <a:p>
            <a:pPr algn="ctr">
              <a:spcAft>
                <a:spcPts val="0"/>
              </a:spcAft>
              <a:tabLst>
                <a:tab pos="2019935" algn="l"/>
              </a:tabLst>
            </a:pPr>
            <a:r>
              <a:rPr lang="en-PH" sz="2200" b="1" dirty="0">
                <a:latin typeface="Century Gothic" panose="020B0502020202020204" pitchFamily="34" charset="0"/>
                <a:ea typeface="Calibri" panose="020F0502020204030204" pitchFamily="34" charset="0"/>
                <a:cs typeface="Times New Roman" panose="02020603050405020304" pitchFamily="18" charset="0"/>
              </a:rPr>
              <a:t>b. Pricing and Costing of Yellow Corn Grain Production</a:t>
            </a:r>
            <a:endParaRPr lang="en-PH" sz="2200" b="1"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xmlns="" id="{9BCA67F9-4FF2-4448-94E4-EC049021FA8A}"/>
              </a:ext>
            </a:extLst>
          </p:cNvPr>
          <p:cNvSpPr/>
          <p:nvPr/>
        </p:nvSpPr>
        <p:spPr>
          <a:xfrm>
            <a:off x="884764" y="1213043"/>
            <a:ext cx="6883638" cy="646331"/>
          </a:xfrm>
          <a:prstGeom prst="rect">
            <a:avLst/>
          </a:prstGeom>
        </p:spPr>
        <p:txBody>
          <a:bodyPr wrap="square">
            <a:spAutoFit/>
          </a:bodyPr>
          <a:lstStyle/>
          <a:p>
            <a:pPr algn="ctr">
              <a:spcAft>
                <a:spcPts val="0"/>
              </a:spcAft>
              <a:tabLst>
                <a:tab pos="2019935" algn="l"/>
              </a:tabLst>
            </a:pPr>
            <a:r>
              <a:rPr lang="en-PH" dirty="0">
                <a:latin typeface="Century Gothic" panose="020B0502020202020204" pitchFamily="34" charset="0"/>
                <a:ea typeface="Calibri" panose="020F0502020204030204" pitchFamily="34" charset="0"/>
                <a:cs typeface="Times New Roman" panose="02020603050405020304" pitchFamily="18" charset="0"/>
              </a:rPr>
              <a:t>Cost and Return of GM and Conventional Corn Production, </a:t>
            </a:r>
            <a:endParaRPr lang="en-PH" sz="2000" dirty="0">
              <a:latin typeface="Century Gothic" panose="020B0502020202020204" pitchFamily="34" charset="0"/>
              <a:ea typeface="Calibri" panose="020F0502020204030204" pitchFamily="34" charset="0"/>
              <a:cs typeface="Times New Roman" panose="02020603050405020304" pitchFamily="18" charset="0"/>
            </a:endParaRPr>
          </a:p>
          <a:p>
            <a:pPr algn="ctr">
              <a:spcAft>
                <a:spcPts val="0"/>
              </a:spcAft>
              <a:tabLst>
                <a:tab pos="2019935" algn="l"/>
              </a:tabLst>
            </a:pPr>
            <a:r>
              <a:rPr lang="en-PH" dirty="0">
                <a:latin typeface="Century Gothic" panose="020B0502020202020204" pitchFamily="34" charset="0"/>
                <a:ea typeface="Calibri" panose="020F0502020204030204" pitchFamily="34" charset="0"/>
                <a:cs typeface="Times New Roman" panose="02020603050405020304" pitchFamily="18" charset="0"/>
              </a:rPr>
              <a:t>              Isabela, 2018 </a:t>
            </a:r>
            <a:endParaRPr lang="en-PH" sz="2000" dirty="0">
              <a:effectLst/>
              <a:latin typeface="Century Gothic" panose="020B0502020202020204" pitchFamily="34" charset="0"/>
              <a:ea typeface="Calibri" panose="020F0502020204030204" pitchFamily="34"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xmlns="" id="{5448E4E0-07A5-4AFB-ADA6-C6EB48FA4A96}"/>
              </a:ext>
            </a:extLst>
          </p:cNvPr>
          <p:cNvGraphicFramePr>
            <a:graphicFrameLocks noGrp="1"/>
          </p:cNvGraphicFramePr>
          <p:nvPr>
            <p:extLst>
              <p:ext uri="{D42A27DB-BD31-4B8C-83A1-F6EECF244321}">
                <p14:modId xmlns:p14="http://schemas.microsoft.com/office/powerpoint/2010/main" val="3502188575"/>
              </p:ext>
            </p:extLst>
          </p:nvPr>
        </p:nvGraphicFramePr>
        <p:xfrm>
          <a:off x="982660" y="1859374"/>
          <a:ext cx="6926195" cy="4053840"/>
        </p:xfrm>
        <a:graphic>
          <a:graphicData uri="http://schemas.openxmlformats.org/drawingml/2006/table">
            <a:tbl>
              <a:tblPr firstRow="1" firstCol="1" bandRow="1">
                <a:tableStyleId>{5C22544A-7EE6-4342-B048-85BDC9FD1C3A}</a:tableStyleId>
              </a:tblPr>
              <a:tblGrid>
                <a:gridCol w="3569736">
                  <a:extLst>
                    <a:ext uri="{9D8B030D-6E8A-4147-A177-3AD203B41FA5}">
                      <a16:colId xmlns:a16="http://schemas.microsoft.com/office/drawing/2014/main" xmlns="" val="963293848"/>
                    </a:ext>
                  </a:extLst>
                </a:gridCol>
                <a:gridCol w="1312311">
                  <a:extLst>
                    <a:ext uri="{9D8B030D-6E8A-4147-A177-3AD203B41FA5}">
                      <a16:colId xmlns:a16="http://schemas.microsoft.com/office/drawing/2014/main" xmlns="" val="3674247504"/>
                    </a:ext>
                  </a:extLst>
                </a:gridCol>
                <a:gridCol w="2044148">
                  <a:extLst>
                    <a:ext uri="{9D8B030D-6E8A-4147-A177-3AD203B41FA5}">
                      <a16:colId xmlns:a16="http://schemas.microsoft.com/office/drawing/2014/main" xmlns="" val="4213157226"/>
                    </a:ext>
                  </a:extLst>
                </a:gridCol>
              </a:tblGrid>
              <a:tr h="107273">
                <a:tc rowSpan="2">
                  <a:txBody>
                    <a:bodyPr/>
                    <a:lstStyle/>
                    <a:p>
                      <a:pPr algn="ctr">
                        <a:spcAft>
                          <a:spcPts val="0"/>
                        </a:spcAft>
                      </a:pPr>
                      <a:r>
                        <a:rPr lang="en-PH" sz="1400" b="1" dirty="0">
                          <a:effectLst/>
                          <a:latin typeface="Century Gothic" panose="020B0502020202020204" pitchFamily="34" charset="0"/>
                        </a:rPr>
                        <a:t>Item</a:t>
                      </a:r>
                      <a:endParaRPr lang="en-PH" sz="14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ctr">
                    <a:lnL w="12700" cmpd="sng">
                      <a:noFill/>
                    </a:lnL>
                    <a:lnR w="12700" cmpd="sng">
                      <a:noFill/>
                    </a:lnR>
                    <a:lnT w="12700" cmpd="sng">
                      <a:noFill/>
                    </a:lnT>
                    <a:lnB w="38100" cmpd="sng">
                      <a:noFill/>
                    </a:lnB>
                    <a:solidFill>
                      <a:srgbClr val="5B7735"/>
                    </a:solidFill>
                  </a:tcPr>
                </a:tc>
                <a:tc gridSpan="2">
                  <a:txBody>
                    <a:bodyPr/>
                    <a:lstStyle/>
                    <a:p>
                      <a:pPr algn="ctr">
                        <a:spcAft>
                          <a:spcPts val="0"/>
                        </a:spcAft>
                      </a:pPr>
                      <a:r>
                        <a:rPr lang="en-PH" sz="1400" dirty="0">
                          <a:solidFill>
                            <a:schemeClr val="bg1"/>
                          </a:solidFill>
                          <a:effectLst/>
                          <a:latin typeface="Century Gothic" panose="020B0502020202020204" pitchFamily="34" charset="0"/>
                        </a:rPr>
                        <a:t>Yellow Corn</a:t>
                      </a:r>
                      <a:endParaRPr lang="en-PH" sz="14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ctr">
                    <a:lnL w="12700" cmpd="sng">
                      <a:noFill/>
                    </a:lnL>
                    <a:lnB w="38100" cmpd="sng">
                      <a:noFill/>
                    </a:lnB>
                    <a:solidFill>
                      <a:srgbClr val="5B7735"/>
                    </a:solidFill>
                  </a:tcPr>
                </a:tc>
                <a:tc hMerge="1">
                  <a:txBody>
                    <a:bodyPr/>
                    <a:lstStyle/>
                    <a:p>
                      <a:endParaRPr lang="en-PH"/>
                    </a:p>
                  </a:txBody>
                  <a:tcPr/>
                </a:tc>
                <a:extLst>
                  <a:ext uri="{0D108BD9-81ED-4DB2-BD59-A6C34878D82A}">
                    <a16:rowId xmlns:a16="http://schemas.microsoft.com/office/drawing/2014/main" xmlns="" val="3255228511"/>
                  </a:ext>
                </a:extLst>
              </a:tr>
              <a:tr h="257454">
                <a:tc vMerge="1">
                  <a:txBody>
                    <a:bodyPr/>
                    <a:lstStyle/>
                    <a:p>
                      <a:endParaRPr lang="en-PH"/>
                    </a:p>
                  </a:txBody>
                  <a:tcPr/>
                </a:tc>
                <a:tc>
                  <a:txBody>
                    <a:bodyPr/>
                    <a:lstStyle/>
                    <a:p>
                      <a:pPr algn="ctr">
                        <a:spcAft>
                          <a:spcPts val="0"/>
                        </a:spcAft>
                      </a:pPr>
                      <a:r>
                        <a:rPr lang="en-PH" sz="1400" b="1" dirty="0">
                          <a:solidFill>
                            <a:schemeClr val="bg1"/>
                          </a:solidFill>
                          <a:effectLst/>
                          <a:latin typeface="Century Gothic" panose="020B0502020202020204" pitchFamily="34" charset="0"/>
                        </a:rPr>
                        <a:t>GM Hybrid Corn</a:t>
                      </a:r>
                    </a:p>
                    <a:p>
                      <a:pPr algn="ctr">
                        <a:spcAft>
                          <a:spcPts val="0"/>
                        </a:spcAft>
                      </a:pPr>
                      <a:r>
                        <a:rPr lang="en-PH" sz="1400" b="1" dirty="0">
                          <a:solidFill>
                            <a:schemeClr val="bg1"/>
                          </a:solidFill>
                          <a:effectLst/>
                          <a:latin typeface="Century Gothic" panose="020B0502020202020204" pitchFamily="34" charset="0"/>
                        </a:rPr>
                        <a:t>(PHP)</a:t>
                      </a:r>
                      <a:endParaRPr lang="en-PH" sz="1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lnL w="38100" cmpd="sng">
                      <a:noFill/>
                    </a:lnL>
                    <a:lnR w="12700" cmpd="sng">
                      <a:noFill/>
                    </a:lnR>
                    <a:lnT w="38100" cmpd="sng">
                      <a:noFill/>
                    </a:lnT>
                    <a:lnB w="12700" cmpd="sng">
                      <a:noFill/>
                    </a:lnB>
                    <a:solidFill>
                      <a:srgbClr val="5B7735"/>
                    </a:solidFill>
                  </a:tcPr>
                </a:tc>
                <a:tc>
                  <a:txBody>
                    <a:bodyPr/>
                    <a:lstStyle/>
                    <a:p>
                      <a:pPr algn="ctr">
                        <a:spcAft>
                          <a:spcPts val="0"/>
                        </a:spcAft>
                      </a:pPr>
                      <a:r>
                        <a:rPr lang="en-PH" sz="1400" b="1" dirty="0">
                          <a:solidFill>
                            <a:schemeClr val="bg1"/>
                          </a:solidFill>
                          <a:effectLst/>
                          <a:latin typeface="Century Gothic" panose="020B0502020202020204" pitchFamily="34" charset="0"/>
                        </a:rPr>
                        <a:t>Conventional Hybrid Corn</a:t>
                      </a:r>
                    </a:p>
                    <a:p>
                      <a:pPr algn="ctr">
                        <a:spcAft>
                          <a:spcPts val="0"/>
                        </a:spcAft>
                      </a:pPr>
                      <a:r>
                        <a:rPr lang="en-PH" sz="1400" b="1" dirty="0">
                          <a:solidFill>
                            <a:schemeClr val="bg1"/>
                          </a:solidFill>
                          <a:effectLst/>
                          <a:latin typeface="Century Gothic" panose="020B0502020202020204" pitchFamily="34" charset="0"/>
                        </a:rPr>
                        <a:t>(PHP)</a:t>
                      </a:r>
                      <a:endParaRPr lang="en-PH" sz="1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lnL w="12700" cmpd="sng">
                      <a:noFill/>
                    </a:lnL>
                    <a:lnR w="12700" cmpd="sng">
                      <a:noFill/>
                    </a:lnR>
                    <a:lnT w="38100" cmpd="sng">
                      <a:noFill/>
                    </a:lnT>
                    <a:lnB w="12700" cmpd="sng">
                      <a:noFill/>
                    </a:lnB>
                    <a:solidFill>
                      <a:srgbClr val="5B7735"/>
                    </a:solidFill>
                  </a:tcPr>
                </a:tc>
                <a:extLst>
                  <a:ext uri="{0D108BD9-81ED-4DB2-BD59-A6C34878D82A}">
                    <a16:rowId xmlns:a16="http://schemas.microsoft.com/office/drawing/2014/main" xmlns="" val="3801918104"/>
                  </a:ext>
                </a:extLst>
              </a:tr>
              <a:tr h="139320">
                <a:tc>
                  <a:txBody>
                    <a:bodyPr/>
                    <a:lstStyle/>
                    <a:p>
                      <a:pPr>
                        <a:spcAft>
                          <a:spcPts val="0"/>
                        </a:spcAft>
                      </a:pPr>
                      <a:r>
                        <a:rPr lang="en-PH" sz="1400" b="0" dirty="0">
                          <a:solidFill>
                            <a:schemeClr val="tx1"/>
                          </a:solidFill>
                          <a:effectLst/>
                          <a:latin typeface="Century Gothic" panose="020B0502020202020204" pitchFamily="34" charset="0"/>
                        </a:rPr>
                        <a:t>A. LABOR (land prep, crop establishment, care and maintenance and post harvest activities)</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381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  20,228.00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 23,160.00</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820831971"/>
                  </a:ext>
                </a:extLst>
              </a:tr>
              <a:tr h="107273">
                <a:tc>
                  <a:txBody>
                    <a:bodyPr/>
                    <a:lstStyle/>
                    <a:p>
                      <a:pPr>
                        <a:spcAft>
                          <a:spcPts val="0"/>
                        </a:spcAft>
                      </a:pPr>
                      <a:r>
                        <a:rPr lang="en-PH" sz="1400" b="0" dirty="0">
                          <a:solidFill>
                            <a:schemeClr val="tx1"/>
                          </a:solidFill>
                          <a:effectLst/>
                          <a:latin typeface="Century Gothic" panose="020B0502020202020204" pitchFamily="34" charset="0"/>
                        </a:rPr>
                        <a:t>B. MATERIALS</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34,098.00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25,560.00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3769567894"/>
                  </a:ext>
                </a:extLst>
              </a:tr>
              <a:tr h="107273">
                <a:tc>
                  <a:txBody>
                    <a:bodyPr/>
                    <a:lstStyle/>
                    <a:p>
                      <a:pPr indent="381000">
                        <a:spcAft>
                          <a:spcPts val="0"/>
                        </a:spcAft>
                      </a:pPr>
                      <a:r>
                        <a:rPr lang="en-PH" sz="1400" b="0" dirty="0">
                          <a:solidFill>
                            <a:schemeClr val="tx1"/>
                          </a:solidFill>
                          <a:effectLst/>
                          <a:latin typeface="Century Gothic" panose="020B0502020202020204" pitchFamily="34" charset="0"/>
                        </a:rPr>
                        <a:t>Seeds</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10,900.00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a:solidFill>
                            <a:schemeClr val="tx1"/>
                          </a:solidFill>
                          <a:effectLst/>
                          <a:latin typeface="Century Gothic" panose="020B0502020202020204" pitchFamily="34" charset="0"/>
                        </a:rPr>
                        <a:t>5,000.00 </a:t>
                      </a:r>
                      <a:endParaRPr lang="en-PH" sz="14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3403195651"/>
                  </a:ext>
                </a:extLst>
              </a:tr>
              <a:tr h="107273">
                <a:tc>
                  <a:txBody>
                    <a:bodyPr/>
                    <a:lstStyle/>
                    <a:p>
                      <a:pPr indent="381000">
                        <a:spcAft>
                          <a:spcPts val="0"/>
                        </a:spcAft>
                      </a:pPr>
                      <a:r>
                        <a:rPr lang="en-PH" sz="1400" b="0" dirty="0">
                          <a:solidFill>
                            <a:schemeClr val="tx1"/>
                          </a:solidFill>
                          <a:effectLst/>
                          <a:latin typeface="Century Gothic" panose="020B0502020202020204" pitchFamily="34" charset="0"/>
                        </a:rPr>
                        <a:t>Herbicide</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1,100.00 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350.00</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3705040658"/>
                  </a:ext>
                </a:extLst>
              </a:tr>
              <a:tr h="107273">
                <a:tc>
                  <a:txBody>
                    <a:bodyPr/>
                    <a:lstStyle/>
                    <a:p>
                      <a:pPr indent="381000">
                        <a:spcAft>
                          <a:spcPts val="0"/>
                        </a:spcAft>
                      </a:pPr>
                      <a:r>
                        <a:rPr lang="en-PH" sz="1400" b="0">
                          <a:solidFill>
                            <a:schemeClr val="tx1"/>
                          </a:solidFill>
                          <a:effectLst/>
                          <a:latin typeface="Century Gothic" panose="020B0502020202020204" pitchFamily="34" charset="0"/>
                        </a:rPr>
                        <a:t>Fertilizer</a:t>
                      </a:r>
                      <a:endParaRPr lang="en-PH" sz="1400" b="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12,750.00 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12,750.00 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3868476708"/>
                  </a:ext>
                </a:extLst>
              </a:tr>
              <a:tr h="107273">
                <a:tc>
                  <a:txBody>
                    <a:bodyPr/>
                    <a:lstStyle/>
                    <a:p>
                      <a:pPr indent="381000">
                        <a:spcAft>
                          <a:spcPts val="0"/>
                        </a:spcAft>
                      </a:pPr>
                      <a:r>
                        <a:rPr lang="en-PH" sz="1400" b="0">
                          <a:solidFill>
                            <a:schemeClr val="tx1"/>
                          </a:solidFill>
                          <a:effectLst/>
                          <a:latin typeface="Century Gothic" panose="020B0502020202020204" pitchFamily="34" charset="0"/>
                        </a:rPr>
                        <a:t>Insecticide</a:t>
                      </a:r>
                      <a:endParaRPr lang="en-PH" sz="1400" b="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1,000.00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1,000.00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2363926772"/>
                  </a:ext>
                </a:extLst>
              </a:tr>
              <a:tr h="107273">
                <a:tc>
                  <a:txBody>
                    <a:bodyPr/>
                    <a:lstStyle/>
                    <a:p>
                      <a:pPr indent="381000">
                        <a:spcAft>
                          <a:spcPts val="0"/>
                        </a:spcAft>
                      </a:pPr>
                      <a:r>
                        <a:rPr lang="en-PH" sz="1400" b="0">
                          <a:solidFill>
                            <a:schemeClr val="tx1"/>
                          </a:solidFill>
                          <a:effectLst/>
                          <a:latin typeface="Century Gothic" panose="020B0502020202020204" pitchFamily="34" charset="0"/>
                        </a:rPr>
                        <a:t>Sacks</a:t>
                      </a:r>
                      <a:endParaRPr lang="en-PH" sz="1400" b="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3,288.00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2,700.00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4026980997"/>
                  </a:ext>
                </a:extLst>
              </a:tr>
              <a:tr h="107273">
                <a:tc>
                  <a:txBody>
                    <a:bodyPr/>
                    <a:lstStyle/>
                    <a:p>
                      <a:pPr indent="381000">
                        <a:spcAft>
                          <a:spcPts val="0"/>
                        </a:spcAft>
                      </a:pPr>
                      <a:r>
                        <a:rPr lang="en-PH" sz="1400" b="0" dirty="0">
                          <a:solidFill>
                            <a:schemeClr val="tx1"/>
                          </a:solidFill>
                          <a:effectLst/>
                          <a:latin typeface="Century Gothic" panose="020B0502020202020204" pitchFamily="34" charset="0"/>
                        </a:rPr>
                        <a:t>Twines and Needle</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a:solidFill>
                            <a:schemeClr val="tx1"/>
                          </a:solidFill>
                          <a:effectLst/>
                          <a:latin typeface="Century Gothic" panose="020B0502020202020204" pitchFamily="34" charset="0"/>
                        </a:rPr>
                        <a:t>60.00 </a:t>
                      </a:r>
                      <a:endParaRPr lang="en-PH" sz="14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60.00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2707030443"/>
                  </a:ext>
                </a:extLst>
              </a:tr>
              <a:tr h="107273">
                <a:tc>
                  <a:txBody>
                    <a:bodyPr/>
                    <a:lstStyle/>
                    <a:p>
                      <a:pPr indent="381000">
                        <a:spcAft>
                          <a:spcPts val="0"/>
                        </a:spcAft>
                      </a:pPr>
                      <a:r>
                        <a:rPr lang="en-PH" sz="1400" b="0" dirty="0">
                          <a:solidFill>
                            <a:schemeClr val="tx1"/>
                          </a:solidFill>
                          <a:effectLst/>
                          <a:latin typeface="Century Gothic" panose="020B0502020202020204" pitchFamily="34" charset="0"/>
                        </a:rPr>
                        <a:t>Miscellaneous (snacks, meals , </a:t>
                      </a:r>
                      <a:r>
                        <a:rPr lang="en-PH" sz="1400" b="0" dirty="0" err="1">
                          <a:solidFill>
                            <a:schemeClr val="tx1"/>
                          </a:solidFill>
                          <a:effectLst/>
                          <a:latin typeface="Century Gothic" panose="020B0502020202020204" pitchFamily="34" charset="0"/>
                        </a:rPr>
                        <a:t>etc</a:t>
                      </a:r>
                      <a:r>
                        <a:rPr lang="en-PH" sz="1400" b="0" dirty="0">
                          <a:solidFill>
                            <a:schemeClr val="tx1"/>
                          </a:solidFill>
                          <a:effectLst/>
                          <a:latin typeface="Century Gothic" panose="020B0502020202020204" pitchFamily="34" charset="0"/>
                        </a:rPr>
                        <a:t>)</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a:solidFill>
                            <a:schemeClr val="tx1"/>
                          </a:solidFill>
                          <a:effectLst/>
                          <a:latin typeface="Century Gothic" panose="020B0502020202020204" pitchFamily="34" charset="0"/>
                        </a:rPr>
                        <a:t>5,000.00 </a:t>
                      </a:r>
                      <a:endParaRPr lang="en-PH" sz="14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dirty="0">
                          <a:solidFill>
                            <a:schemeClr val="tx1"/>
                          </a:solidFill>
                          <a:effectLst/>
                          <a:latin typeface="Century Gothic" panose="020B0502020202020204" pitchFamily="34" charset="0"/>
                        </a:rPr>
                        <a:t>3,000.00 </a:t>
                      </a:r>
                      <a:endParaRPr lang="en-PH"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1053782066"/>
                  </a:ext>
                </a:extLst>
              </a:tr>
              <a:tr h="107273">
                <a:tc>
                  <a:txBody>
                    <a:bodyPr/>
                    <a:lstStyle/>
                    <a:p>
                      <a:pPr>
                        <a:spcAft>
                          <a:spcPts val="0"/>
                        </a:spcAft>
                      </a:pPr>
                      <a:r>
                        <a:rPr lang="en-PH" sz="1400" b="0" dirty="0">
                          <a:solidFill>
                            <a:schemeClr val="tx1"/>
                          </a:solidFill>
                          <a:effectLst/>
                          <a:latin typeface="Century Gothic" panose="020B0502020202020204" pitchFamily="34" charset="0"/>
                        </a:rPr>
                        <a:t>C. TOTAL COST OF PRODUCTION</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b="0" dirty="0">
                          <a:solidFill>
                            <a:schemeClr val="tx1"/>
                          </a:solidFill>
                          <a:effectLst/>
                          <a:latin typeface="Century Gothic" panose="020B0502020202020204" pitchFamily="34" charset="0"/>
                        </a:rPr>
                        <a:t>54,326.00 </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b="0" dirty="0">
                          <a:solidFill>
                            <a:schemeClr val="tx1"/>
                          </a:solidFill>
                          <a:effectLst/>
                          <a:latin typeface="Century Gothic" panose="020B0502020202020204" pitchFamily="34" charset="0"/>
                        </a:rPr>
                        <a:t>48,720.00 </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1019865084"/>
                  </a:ext>
                </a:extLst>
              </a:tr>
              <a:tr h="107273">
                <a:tc>
                  <a:txBody>
                    <a:bodyPr/>
                    <a:lstStyle/>
                    <a:p>
                      <a:pPr>
                        <a:spcAft>
                          <a:spcPts val="0"/>
                        </a:spcAft>
                      </a:pPr>
                      <a:r>
                        <a:rPr lang="en-PH" sz="1400" b="0" dirty="0">
                          <a:solidFill>
                            <a:schemeClr val="tx1"/>
                          </a:solidFill>
                          <a:effectLst/>
                          <a:latin typeface="Century Gothic" panose="020B0502020202020204" pitchFamily="34" charset="0"/>
                        </a:rPr>
                        <a:t>D. YIELD</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ctr">
                        <a:spcAft>
                          <a:spcPts val="0"/>
                        </a:spcAft>
                      </a:pPr>
                      <a:r>
                        <a:rPr lang="en-PH" sz="1400" b="0">
                          <a:solidFill>
                            <a:schemeClr val="tx1"/>
                          </a:solidFill>
                          <a:effectLst/>
                          <a:latin typeface="Century Gothic" panose="020B0502020202020204" pitchFamily="34" charset="0"/>
                        </a:rPr>
                        <a:t> </a:t>
                      </a:r>
                      <a:endParaRPr lang="en-PH" sz="1400" b="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ctr">
                        <a:spcAft>
                          <a:spcPts val="0"/>
                        </a:spcAft>
                      </a:pPr>
                      <a:r>
                        <a:rPr lang="en-PH" sz="1400" b="0" dirty="0">
                          <a:solidFill>
                            <a:schemeClr val="tx1"/>
                          </a:solidFill>
                          <a:effectLst/>
                          <a:latin typeface="Century Gothic" panose="020B0502020202020204" pitchFamily="34" charset="0"/>
                        </a:rPr>
                        <a:t> </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3003619192"/>
                  </a:ext>
                </a:extLst>
              </a:tr>
              <a:tr h="107273">
                <a:tc>
                  <a:txBody>
                    <a:bodyPr/>
                    <a:lstStyle/>
                    <a:p>
                      <a:pPr>
                        <a:spcAft>
                          <a:spcPts val="0"/>
                        </a:spcAft>
                      </a:pPr>
                      <a:r>
                        <a:rPr lang="en-PH" sz="1400" b="0" dirty="0">
                          <a:solidFill>
                            <a:schemeClr val="tx1"/>
                          </a:solidFill>
                          <a:effectLst/>
                          <a:latin typeface="Century Gothic" panose="020B0502020202020204" pitchFamily="34" charset="0"/>
                        </a:rPr>
                        <a:t>    Yield per hectare</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b="0" dirty="0">
                          <a:solidFill>
                            <a:schemeClr val="tx1"/>
                          </a:solidFill>
                          <a:effectLst/>
                          <a:latin typeface="Century Gothic" panose="020B0502020202020204" pitchFamily="34" charset="0"/>
                        </a:rPr>
                        <a:t>7,000</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b="0" dirty="0">
                          <a:solidFill>
                            <a:schemeClr val="tx1"/>
                          </a:solidFill>
                          <a:effectLst/>
                          <a:latin typeface="Century Gothic" panose="020B0502020202020204" pitchFamily="34" charset="0"/>
                        </a:rPr>
                        <a:t>6,000</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616793073"/>
                  </a:ext>
                </a:extLst>
              </a:tr>
              <a:tr h="107273">
                <a:tc>
                  <a:txBody>
                    <a:bodyPr/>
                    <a:lstStyle/>
                    <a:p>
                      <a:pPr>
                        <a:spcAft>
                          <a:spcPts val="0"/>
                        </a:spcAft>
                      </a:pPr>
                      <a:r>
                        <a:rPr lang="en-PH" sz="1400" b="0">
                          <a:solidFill>
                            <a:schemeClr val="tx1"/>
                          </a:solidFill>
                          <a:effectLst/>
                          <a:latin typeface="Century Gothic" panose="020B0502020202020204" pitchFamily="34" charset="0"/>
                        </a:rPr>
                        <a:t>    Selling Price per kilogram</a:t>
                      </a:r>
                      <a:endParaRPr lang="en-PH" sz="1400" b="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b="0" dirty="0">
                          <a:solidFill>
                            <a:schemeClr val="tx1"/>
                          </a:solidFill>
                          <a:effectLst/>
                          <a:latin typeface="Century Gothic" panose="020B0502020202020204" pitchFamily="34" charset="0"/>
                        </a:rPr>
                        <a:t>19.00</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tc>
                  <a:txBody>
                    <a:bodyPr/>
                    <a:lstStyle/>
                    <a:p>
                      <a:pPr algn="r">
                        <a:spcAft>
                          <a:spcPts val="0"/>
                        </a:spcAft>
                      </a:pPr>
                      <a:r>
                        <a:rPr lang="en-PH" sz="1400" b="0" dirty="0">
                          <a:solidFill>
                            <a:schemeClr val="tx1"/>
                          </a:solidFill>
                          <a:effectLst/>
                          <a:latin typeface="Century Gothic" panose="020B0502020202020204" pitchFamily="34" charset="0"/>
                        </a:rPr>
                        <a:t>19.00</a:t>
                      </a:r>
                      <a:endParaRPr lang="en-PH" sz="14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18" marR="38618" marT="0" marB="0" anchor="b">
                    <a:lnL w="12700" cmpd="sng">
                      <a:noFill/>
                    </a:lnL>
                    <a:lnR w="12700" cmpd="sng">
                      <a:noFill/>
                    </a:lnR>
                    <a:lnT w="12700" cmpd="sng">
                      <a:noFill/>
                    </a:lnT>
                    <a:lnB w="12700" cmpd="sng">
                      <a:noFill/>
                    </a:lnB>
                    <a:solidFill>
                      <a:srgbClr val="EAECE8"/>
                    </a:solidFill>
                  </a:tcPr>
                </a:tc>
                <a:extLst>
                  <a:ext uri="{0D108BD9-81ED-4DB2-BD59-A6C34878D82A}">
                    <a16:rowId xmlns:a16="http://schemas.microsoft.com/office/drawing/2014/main" xmlns="" val="478051119"/>
                  </a:ext>
                </a:extLst>
              </a:tr>
            </a:tbl>
          </a:graphicData>
        </a:graphic>
      </p:graphicFrame>
      <p:sp>
        <p:nvSpPr>
          <p:cNvPr id="10" name="Rectangle 9">
            <a:extLst>
              <a:ext uri="{FF2B5EF4-FFF2-40B4-BE49-F238E27FC236}">
                <a16:creationId xmlns:a16="http://schemas.microsoft.com/office/drawing/2014/main" xmlns="" id="{1762C267-F5CB-4697-AF31-1437A244D0A0}"/>
              </a:ext>
            </a:extLst>
          </p:cNvPr>
          <p:cNvSpPr/>
          <p:nvPr/>
        </p:nvSpPr>
        <p:spPr>
          <a:xfrm>
            <a:off x="884764" y="5913214"/>
            <a:ext cx="6435363" cy="246221"/>
          </a:xfrm>
          <a:prstGeom prst="rect">
            <a:avLst/>
          </a:prstGeom>
        </p:spPr>
        <p:txBody>
          <a:bodyPr wrap="square">
            <a:spAutoFit/>
          </a:bodyPr>
          <a:lstStyle/>
          <a:p>
            <a:pPr algn="just">
              <a:spcAft>
                <a:spcPts val="0"/>
              </a:spcAft>
              <a:tabLst>
                <a:tab pos="2019935" algn="l"/>
              </a:tabLst>
            </a:pPr>
            <a:r>
              <a:rPr lang="en-PH" sz="1000" dirty="0">
                <a:latin typeface="Century Gothic" panose="020B0502020202020204" pitchFamily="34" charset="0"/>
                <a:ea typeface="Calibri" panose="020F0502020204030204" pitchFamily="34" charset="0"/>
                <a:cs typeface="Times New Roman" panose="02020603050405020304" pitchFamily="18" charset="0"/>
              </a:rPr>
              <a:t>Source: Cagayan Valley Research Center, 2019</a:t>
            </a:r>
            <a:endParaRPr lang="en-PH" sz="1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97438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886CD2D4-D54E-4AD7-B2A1-647E74511124}"/>
              </a:ext>
            </a:extLst>
          </p:cNvPr>
          <p:cNvGraphicFramePr>
            <a:graphicFrameLocks noGrp="1"/>
          </p:cNvGraphicFramePr>
          <p:nvPr>
            <p:extLst>
              <p:ext uri="{D42A27DB-BD31-4B8C-83A1-F6EECF244321}">
                <p14:modId xmlns:p14="http://schemas.microsoft.com/office/powerpoint/2010/main" val="1169201388"/>
              </p:ext>
            </p:extLst>
          </p:nvPr>
        </p:nvGraphicFramePr>
        <p:xfrm>
          <a:off x="993650" y="2186940"/>
          <a:ext cx="6981508" cy="2484120"/>
        </p:xfrm>
        <a:graphic>
          <a:graphicData uri="http://schemas.openxmlformats.org/drawingml/2006/table">
            <a:tbl>
              <a:tblPr>
                <a:tableStyleId>{5C22544A-7EE6-4342-B048-85BDC9FD1C3A}</a:tableStyleId>
              </a:tblPr>
              <a:tblGrid>
                <a:gridCol w="3539173">
                  <a:extLst>
                    <a:ext uri="{9D8B030D-6E8A-4147-A177-3AD203B41FA5}">
                      <a16:colId xmlns:a16="http://schemas.microsoft.com/office/drawing/2014/main" xmlns="" val="112385651"/>
                    </a:ext>
                  </a:extLst>
                </a:gridCol>
                <a:gridCol w="1823028">
                  <a:extLst>
                    <a:ext uri="{9D8B030D-6E8A-4147-A177-3AD203B41FA5}">
                      <a16:colId xmlns:a16="http://schemas.microsoft.com/office/drawing/2014/main" xmlns="" val="3071710432"/>
                    </a:ext>
                  </a:extLst>
                </a:gridCol>
                <a:gridCol w="1619307">
                  <a:extLst>
                    <a:ext uri="{9D8B030D-6E8A-4147-A177-3AD203B41FA5}">
                      <a16:colId xmlns:a16="http://schemas.microsoft.com/office/drawing/2014/main" xmlns="" val="2008905451"/>
                    </a:ext>
                  </a:extLst>
                </a:gridCol>
              </a:tblGrid>
              <a:tr h="266700">
                <a:tc rowSpan="2">
                  <a:txBody>
                    <a:bodyPr/>
                    <a:lstStyle/>
                    <a:p>
                      <a:pPr marL="57150" marR="95250" algn="ctr">
                        <a:spcAft>
                          <a:spcPts val="0"/>
                        </a:spcAft>
                      </a:pPr>
                      <a:r>
                        <a:rPr lang="en-PH" sz="1600" b="1" dirty="0">
                          <a:solidFill>
                            <a:schemeClr val="bg1"/>
                          </a:solidFill>
                          <a:effectLst/>
                          <a:latin typeface="Century Gothic" panose="020B0502020202020204" pitchFamily="34" charset="0"/>
                        </a:rPr>
                        <a:t>Items</a:t>
                      </a:r>
                      <a:endParaRPr lang="en-PH" sz="16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gridSpan="2">
                  <a:txBody>
                    <a:bodyPr/>
                    <a:lstStyle/>
                    <a:p>
                      <a:pPr marL="57150" marR="95250" algn="ctr">
                        <a:spcAft>
                          <a:spcPts val="0"/>
                        </a:spcAft>
                      </a:pPr>
                      <a:r>
                        <a:rPr lang="en-PH" sz="1600" b="1">
                          <a:solidFill>
                            <a:schemeClr val="bg1"/>
                          </a:solidFill>
                          <a:effectLst/>
                          <a:latin typeface="Century Gothic" panose="020B0502020202020204" pitchFamily="34" charset="0"/>
                        </a:rPr>
                        <a:t>Per 1,000 kg of yellow corn sold</a:t>
                      </a:r>
                      <a:endParaRPr lang="en-PH" sz="16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hMerge="1">
                  <a:txBody>
                    <a:bodyPr/>
                    <a:lstStyle/>
                    <a:p>
                      <a:endParaRPr lang="en-PH"/>
                    </a:p>
                  </a:txBody>
                  <a:tcPr/>
                </a:tc>
                <a:extLst>
                  <a:ext uri="{0D108BD9-81ED-4DB2-BD59-A6C34878D82A}">
                    <a16:rowId xmlns:a16="http://schemas.microsoft.com/office/drawing/2014/main" xmlns="" val="20172"/>
                  </a:ext>
                </a:extLst>
              </a:tr>
              <a:tr h="266700">
                <a:tc vMerge="1">
                  <a:txBody>
                    <a:bodyPr/>
                    <a:lstStyle/>
                    <a:p>
                      <a:endParaRPr lang="en-PH"/>
                    </a:p>
                  </a:txBody>
                  <a:tcPr/>
                </a:tc>
                <a:tc>
                  <a:txBody>
                    <a:bodyPr/>
                    <a:lstStyle/>
                    <a:p>
                      <a:pPr marL="57150" marR="95250" algn="ctr">
                        <a:spcAft>
                          <a:spcPts val="0"/>
                        </a:spcAft>
                      </a:pPr>
                      <a:r>
                        <a:rPr lang="en-PH" sz="1600" b="1" dirty="0">
                          <a:solidFill>
                            <a:schemeClr val="bg1"/>
                          </a:solidFill>
                          <a:effectLst/>
                          <a:latin typeface="Century Gothic" panose="020B0502020202020204" pitchFamily="34" charset="0"/>
                        </a:rPr>
                        <a:t>Values (PHP)</a:t>
                      </a:r>
                      <a:endParaRPr lang="en-PH" sz="16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tc>
                  <a:txBody>
                    <a:bodyPr/>
                    <a:lstStyle/>
                    <a:p>
                      <a:pPr marL="57150" marR="95250" algn="ctr">
                        <a:spcAft>
                          <a:spcPts val="0"/>
                        </a:spcAft>
                      </a:pPr>
                      <a:r>
                        <a:rPr lang="en-PH" sz="1600" b="1" dirty="0">
                          <a:solidFill>
                            <a:schemeClr val="bg1"/>
                          </a:solidFill>
                          <a:effectLst/>
                          <a:latin typeface="Century Gothic" panose="020B0502020202020204" pitchFamily="34" charset="0"/>
                        </a:rPr>
                        <a:t>% Share*</a:t>
                      </a:r>
                      <a:endParaRPr lang="en-PH" sz="16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5B7735"/>
                    </a:solidFill>
                  </a:tcPr>
                </a:tc>
                <a:extLst>
                  <a:ext uri="{0D108BD9-81ED-4DB2-BD59-A6C34878D82A}">
                    <a16:rowId xmlns:a16="http://schemas.microsoft.com/office/drawing/2014/main" xmlns="" val="3231373459"/>
                  </a:ext>
                </a:extLst>
              </a:tr>
              <a:tr h="0">
                <a:tc>
                  <a:txBody>
                    <a:bodyPr/>
                    <a:lstStyle/>
                    <a:p>
                      <a:pPr marL="57150" marR="95250">
                        <a:spcAft>
                          <a:spcPts val="0"/>
                        </a:spcAft>
                      </a:pPr>
                      <a:r>
                        <a:rPr lang="en-PH" sz="1600" dirty="0">
                          <a:effectLst/>
                          <a:latin typeface="Century Gothic" panose="020B0502020202020204" pitchFamily="34" charset="0"/>
                        </a:rPr>
                        <a:t>OPERATING COSTS</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114300" algn="r">
                        <a:spcAft>
                          <a:spcPts val="0"/>
                        </a:spcAft>
                      </a:pPr>
                      <a:r>
                        <a:rPr lang="en-PH" sz="1600">
                          <a:effectLst/>
                          <a:latin typeface="Century Gothic" panose="020B0502020202020204" pitchFamily="34" charset="0"/>
                        </a:rPr>
                        <a:t> </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171450" algn="r">
                        <a:spcAft>
                          <a:spcPts val="0"/>
                        </a:spcAft>
                      </a:pPr>
                      <a:r>
                        <a:rPr lang="en-PH" sz="1600">
                          <a:effectLst/>
                          <a:latin typeface="Century Gothic" panose="020B0502020202020204" pitchFamily="34" charset="0"/>
                        </a:rPr>
                        <a:t> </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1573452373"/>
                  </a:ext>
                </a:extLst>
              </a:tr>
              <a:tr h="0">
                <a:tc>
                  <a:txBody>
                    <a:bodyPr/>
                    <a:lstStyle/>
                    <a:p>
                      <a:pPr marL="57150" marR="95250">
                        <a:spcAft>
                          <a:spcPts val="0"/>
                        </a:spcAft>
                      </a:pPr>
                      <a:r>
                        <a:rPr lang="en-PH" sz="1600" dirty="0">
                          <a:effectLst/>
                          <a:latin typeface="Century Gothic" panose="020B0502020202020204" pitchFamily="34" charset="0"/>
                        </a:rPr>
                        <a:t>   Yellow corn bought</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292735" algn="r">
                        <a:spcAft>
                          <a:spcPts val="0"/>
                        </a:spcAft>
                      </a:pPr>
                      <a:r>
                        <a:rPr lang="en-PH" sz="1600">
                          <a:effectLst/>
                          <a:latin typeface="Century Gothic" panose="020B0502020202020204" pitchFamily="34" charset="0"/>
                        </a:rPr>
                        <a:t>13,060.71</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473075" algn="r">
                        <a:spcAft>
                          <a:spcPts val="0"/>
                        </a:spcAft>
                      </a:pPr>
                      <a:r>
                        <a:rPr lang="en-PH" sz="1600">
                          <a:effectLst/>
                          <a:latin typeface="Century Gothic" panose="020B0502020202020204" pitchFamily="34" charset="0"/>
                        </a:rPr>
                        <a:t>56.64</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557377291"/>
                  </a:ext>
                </a:extLst>
              </a:tr>
              <a:tr h="0">
                <a:tc>
                  <a:txBody>
                    <a:bodyPr/>
                    <a:lstStyle/>
                    <a:p>
                      <a:pPr marL="57150" marR="95250">
                        <a:spcAft>
                          <a:spcPts val="0"/>
                        </a:spcAft>
                      </a:pPr>
                      <a:r>
                        <a:rPr lang="en-PH" sz="1600" dirty="0">
                          <a:effectLst/>
                          <a:latin typeface="Century Gothic" panose="020B0502020202020204" pitchFamily="34" charset="0"/>
                        </a:rPr>
                        <a:t>   Hired labor and transportation </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292735" algn="r">
                        <a:spcAft>
                          <a:spcPts val="0"/>
                        </a:spcAft>
                      </a:pPr>
                      <a:r>
                        <a:rPr lang="en-PH" sz="1600" dirty="0">
                          <a:effectLst/>
                          <a:latin typeface="Century Gothic" panose="020B0502020202020204" pitchFamily="34" charset="0"/>
                        </a:rPr>
                        <a:t>10,000.00</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473075" algn="r">
                        <a:spcAft>
                          <a:spcPts val="0"/>
                        </a:spcAft>
                      </a:pPr>
                      <a:r>
                        <a:rPr lang="en-PH" sz="1600">
                          <a:effectLst/>
                          <a:latin typeface="Century Gothic" panose="020B0502020202020204" pitchFamily="34" charset="0"/>
                        </a:rPr>
                        <a:t>43.36</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2573009365"/>
                  </a:ext>
                </a:extLst>
              </a:tr>
              <a:tr h="0">
                <a:tc>
                  <a:txBody>
                    <a:bodyPr/>
                    <a:lstStyle/>
                    <a:p>
                      <a:pPr marL="57150" marR="95250">
                        <a:spcAft>
                          <a:spcPts val="0"/>
                        </a:spcAft>
                      </a:pPr>
                      <a:r>
                        <a:rPr lang="en-PH" sz="1600">
                          <a:effectLst/>
                          <a:latin typeface="Century Gothic" panose="020B0502020202020204" pitchFamily="34" charset="0"/>
                        </a:rPr>
                        <a:t>TOTAL OPERATING COSTS</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292735" algn="r">
                        <a:spcAft>
                          <a:spcPts val="0"/>
                        </a:spcAft>
                      </a:pPr>
                      <a:r>
                        <a:rPr lang="en-PH" sz="1600" dirty="0">
                          <a:effectLst/>
                          <a:latin typeface="Century Gothic" panose="020B0502020202020204" pitchFamily="34" charset="0"/>
                        </a:rPr>
                        <a:t>23,060.71</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473075" algn="r">
                        <a:spcAft>
                          <a:spcPts val="0"/>
                        </a:spcAft>
                      </a:pPr>
                      <a:r>
                        <a:rPr lang="en-PH" sz="1600">
                          <a:effectLst/>
                          <a:latin typeface="Century Gothic" panose="020B0502020202020204" pitchFamily="34" charset="0"/>
                        </a:rPr>
                        <a:t>100.00</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1811319262"/>
                  </a:ext>
                </a:extLst>
              </a:tr>
              <a:tr h="0">
                <a:tc>
                  <a:txBody>
                    <a:bodyPr/>
                    <a:lstStyle/>
                    <a:p>
                      <a:pPr marL="57150" marR="95250">
                        <a:spcAft>
                          <a:spcPts val="0"/>
                        </a:spcAft>
                      </a:pPr>
                      <a:r>
                        <a:rPr lang="en-PH" sz="1600">
                          <a:effectLst/>
                          <a:latin typeface="Century Gothic" panose="020B0502020202020204" pitchFamily="34" charset="0"/>
                        </a:rPr>
                        <a:t>INVESTMENT COSTS</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292735" algn="r">
                        <a:spcAft>
                          <a:spcPts val="0"/>
                        </a:spcAft>
                      </a:pPr>
                      <a:r>
                        <a:rPr lang="en-PH" sz="1600" dirty="0">
                          <a:effectLst/>
                          <a:latin typeface="Century Gothic" panose="020B0502020202020204" pitchFamily="34" charset="0"/>
                        </a:rPr>
                        <a:t> </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473075" algn="r">
                        <a:spcAft>
                          <a:spcPts val="0"/>
                        </a:spcAft>
                      </a:pPr>
                      <a:r>
                        <a:rPr lang="en-PH" sz="1600">
                          <a:effectLst/>
                          <a:latin typeface="Century Gothic" panose="020B0502020202020204" pitchFamily="34" charset="0"/>
                        </a:rPr>
                        <a:t> </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1026017028"/>
                  </a:ext>
                </a:extLst>
              </a:tr>
              <a:tr h="0">
                <a:tc>
                  <a:txBody>
                    <a:bodyPr/>
                    <a:lstStyle/>
                    <a:p>
                      <a:pPr marL="57150" marR="95250">
                        <a:spcAft>
                          <a:spcPts val="0"/>
                        </a:spcAft>
                      </a:pPr>
                      <a:r>
                        <a:rPr lang="en-PH" sz="1600">
                          <a:effectLst/>
                          <a:latin typeface="Century Gothic" panose="020B0502020202020204" pitchFamily="34" charset="0"/>
                        </a:rPr>
                        <a:t>   Trucks</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292735" algn="r">
                        <a:spcAft>
                          <a:spcPts val="0"/>
                        </a:spcAft>
                      </a:pPr>
                      <a:r>
                        <a:rPr lang="en-PH" sz="1600" dirty="0">
                          <a:effectLst/>
                          <a:latin typeface="Century Gothic" panose="020B0502020202020204" pitchFamily="34" charset="0"/>
                        </a:rPr>
                        <a:t>2,500,000.00 </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473075" algn="r">
                        <a:spcAft>
                          <a:spcPts val="0"/>
                        </a:spcAft>
                      </a:pPr>
                      <a:r>
                        <a:rPr lang="en-PH" sz="1600">
                          <a:effectLst/>
                          <a:latin typeface="Century Gothic" panose="020B0502020202020204" pitchFamily="34" charset="0"/>
                        </a:rPr>
                        <a:t>97.09</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2243254042"/>
                  </a:ext>
                </a:extLst>
              </a:tr>
              <a:tr h="0">
                <a:tc>
                  <a:txBody>
                    <a:bodyPr/>
                    <a:lstStyle/>
                    <a:p>
                      <a:pPr marL="57150" marR="95250">
                        <a:spcAft>
                          <a:spcPts val="0"/>
                        </a:spcAft>
                      </a:pPr>
                      <a:r>
                        <a:rPr lang="en-PH" sz="1600">
                          <a:effectLst/>
                          <a:latin typeface="Century Gothic" panose="020B0502020202020204" pitchFamily="34" charset="0"/>
                        </a:rPr>
                        <a:t>   Floor weighing scale</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292735" algn="r">
                        <a:spcAft>
                          <a:spcPts val="0"/>
                        </a:spcAft>
                      </a:pPr>
                      <a:r>
                        <a:rPr lang="en-PH" sz="1600" dirty="0">
                          <a:effectLst/>
                          <a:latin typeface="Century Gothic" panose="020B0502020202020204" pitchFamily="34" charset="0"/>
                        </a:rPr>
                        <a:t>75,000.00</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473075" algn="r">
                        <a:spcAft>
                          <a:spcPts val="0"/>
                        </a:spcAft>
                      </a:pPr>
                      <a:r>
                        <a:rPr lang="en-PH" sz="1600" dirty="0">
                          <a:effectLst/>
                          <a:latin typeface="Century Gothic" panose="020B0502020202020204" pitchFamily="34" charset="0"/>
                        </a:rPr>
                        <a:t>2.91</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2165051490"/>
                  </a:ext>
                </a:extLst>
              </a:tr>
              <a:tr h="0">
                <a:tc>
                  <a:txBody>
                    <a:bodyPr/>
                    <a:lstStyle/>
                    <a:p>
                      <a:pPr marL="57150" marR="95250">
                        <a:spcAft>
                          <a:spcPts val="0"/>
                        </a:spcAft>
                      </a:pPr>
                      <a:r>
                        <a:rPr lang="en-PH" sz="1600">
                          <a:effectLst/>
                          <a:latin typeface="Century Gothic" panose="020B0502020202020204" pitchFamily="34" charset="0"/>
                        </a:rPr>
                        <a:t>TOTAL INVESTMENT COSTS</a:t>
                      </a:r>
                      <a:endParaRPr lang="en-PH"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292735" algn="r">
                        <a:spcAft>
                          <a:spcPts val="0"/>
                        </a:spcAft>
                      </a:pPr>
                      <a:r>
                        <a:rPr lang="en-PH" sz="1600" dirty="0">
                          <a:effectLst/>
                          <a:latin typeface="Century Gothic" panose="020B0502020202020204" pitchFamily="34" charset="0"/>
                        </a:rPr>
                        <a:t>2,575,000.00</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tc>
                  <a:txBody>
                    <a:bodyPr/>
                    <a:lstStyle/>
                    <a:p>
                      <a:pPr marL="57150" marR="473075" algn="r">
                        <a:spcAft>
                          <a:spcPts val="0"/>
                        </a:spcAft>
                      </a:pPr>
                      <a:r>
                        <a:rPr lang="en-PH" sz="1600" dirty="0">
                          <a:effectLst/>
                          <a:latin typeface="Century Gothic" panose="020B0502020202020204" pitchFamily="34" charset="0"/>
                        </a:rPr>
                        <a:t>100.00</a:t>
                      </a:r>
                      <a:endParaRPr lang="en-PH"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EAECE8"/>
                    </a:solidFill>
                  </a:tcPr>
                </a:tc>
                <a:extLst>
                  <a:ext uri="{0D108BD9-81ED-4DB2-BD59-A6C34878D82A}">
                    <a16:rowId xmlns:a16="http://schemas.microsoft.com/office/drawing/2014/main" xmlns="" val="2563457841"/>
                  </a:ext>
                </a:extLst>
              </a:tr>
            </a:tbl>
          </a:graphicData>
        </a:graphic>
      </p:graphicFrame>
      <p:sp>
        <p:nvSpPr>
          <p:cNvPr id="3" name="Rectangle 1">
            <a:extLst>
              <a:ext uri="{FF2B5EF4-FFF2-40B4-BE49-F238E27FC236}">
                <a16:creationId xmlns:a16="http://schemas.microsoft.com/office/drawing/2014/main" xmlns="" id="{60320DCE-2A2A-4F80-AED9-C6CB21991A19}"/>
              </a:ext>
            </a:extLst>
          </p:cNvPr>
          <p:cNvSpPr>
            <a:spLocks noChangeArrowheads="1"/>
          </p:cNvSpPr>
          <p:nvPr/>
        </p:nvSpPr>
        <p:spPr bwMode="auto">
          <a:xfrm>
            <a:off x="973544" y="1421385"/>
            <a:ext cx="719691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543050" algn="l"/>
              </a:tabLst>
              <a:defRPr>
                <a:solidFill>
                  <a:schemeClr val="tx1"/>
                </a:solidFill>
                <a:latin typeface="Arial" panose="020B0604020202020204" pitchFamily="34" charset="0"/>
              </a:defRPr>
            </a:lvl1pPr>
            <a:lvl2pPr eaLnBrk="0" fontAlgn="base" hangingPunct="0">
              <a:spcBef>
                <a:spcPct val="0"/>
              </a:spcBef>
              <a:spcAft>
                <a:spcPct val="0"/>
              </a:spcAft>
              <a:tabLst>
                <a:tab pos="1543050" algn="l"/>
              </a:tabLst>
              <a:defRPr>
                <a:solidFill>
                  <a:schemeClr val="tx1"/>
                </a:solidFill>
                <a:latin typeface="Arial" panose="020B0604020202020204" pitchFamily="34" charset="0"/>
              </a:defRPr>
            </a:lvl2pPr>
            <a:lvl3pPr eaLnBrk="0" fontAlgn="base" hangingPunct="0">
              <a:spcBef>
                <a:spcPct val="0"/>
              </a:spcBef>
              <a:spcAft>
                <a:spcPct val="0"/>
              </a:spcAft>
              <a:tabLst>
                <a:tab pos="1543050" algn="l"/>
              </a:tabLst>
              <a:defRPr>
                <a:solidFill>
                  <a:schemeClr val="tx1"/>
                </a:solidFill>
                <a:latin typeface="Arial" panose="020B0604020202020204" pitchFamily="34" charset="0"/>
              </a:defRPr>
            </a:lvl3pPr>
            <a:lvl4pPr eaLnBrk="0" fontAlgn="base" hangingPunct="0">
              <a:spcBef>
                <a:spcPct val="0"/>
              </a:spcBef>
              <a:spcAft>
                <a:spcPct val="0"/>
              </a:spcAft>
              <a:tabLst>
                <a:tab pos="1543050" algn="l"/>
              </a:tabLst>
              <a:defRPr>
                <a:solidFill>
                  <a:schemeClr val="tx1"/>
                </a:solidFill>
                <a:latin typeface="Arial" panose="020B0604020202020204" pitchFamily="34" charset="0"/>
              </a:defRPr>
            </a:lvl4pPr>
            <a:lvl5pPr eaLnBrk="0" fontAlgn="base" hangingPunct="0">
              <a:spcBef>
                <a:spcPct val="0"/>
              </a:spcBef>
              <a:spcAft>
                <a:spcPct val="0"/>
              </a:spcAft>
              <a:tabLst>
                <a:tab pos="1543050" algn="l"/>
              </a:tabLst>
              <a:defRPr>
                <a:solidFill>
                  <a:schemeClr val="tx1"/>
                </a:solidFill>
                <a:latin typeface="Arial" panose="020B0604020202020204" pitchFamily="34" charset="0"/>
              </a:defRPr>
            </a:lvl5pPr>
            <a:lvl6pPr eaLnBrk="0" fontAlgn="base" hangingPunct="0">
              <a:spcBef>
                <a:spcPct val="0"/>
              </a:spcBef>
              <a:spcAft>
                <a:spcPct val="0"/>
              </a:spcAft>
              <a:tabLst>
                <a:tab pos="1543050" algn="l"/>
              </a:tabLst>
              <a:defRPr>
                <a:solidFill>
                  <a:schemeClr val="tx1"/>
                </a:solidFill>
                <a:latin typeface="Arial" panose="020B0604020202020204" pitchFamily="34" charset="0"/>
              </a:defRPr>
            </a:lvl6pPr>
            <a:lvl7pPr eaLnBrk="0" fontAlgn="base" hangingPunct="0">
              <a:spcBef>
                <a:spcPct val="0"/>
              </a:spcBef>
              <a:spcAft>
                <a:spcPct val="0"/>
              </a:spcAft>
              <a:tabLst>
                <a:tab pos="1543050" algn="l"/>
              </a:tabLst>
              <a:defRPr>
                <a:solidFill>
                  <a:schemeClr val="tx1"/>
                </a:solidFill>
                <a:latin typeface="Arial" panose="020B0604020202020204" pitchFamily="34" charset="0"/>
              </a:defRPr>
            </a:lvl7pPr>
            <a:lvl8pPr eaLnBrk="0" fontAlgn="base" hangingPunct="0">
              <a:spcBef>
                <a:spcPct val="0"/>
              </a:spcBef>
              <a:spcAft>
                <a:spcPct val="0"/>
              </a:spcAft>
              <a:tabLst>
                <a:tab pos="1543050" algn="l"/>
              </a:tabLst>
              <a:defRPr>
                <a:solidFill>
                  <a:schemeClr val="tx1"/>
                </a:solidFill>
                <a:latin typeface="Arial" panose="020B0604020202020204" pitchFamily="34" charset="0"/>
              </a:defRPr>
            </a:lvl8pPr>
            <a:lvl9pPr eaLnBrk="0" fontAlgn="base" hangingPunct="0">
              <a:spcBef>
                <a:spcPct val="0"/>
              </a:spcBef>
              <a:spcAft>
                <a:spcPct val="0"/>
              </a:spcAft>
              <a:tabLst>
                <a:tab pos="154305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543050" algn="l"/>
              </a:tabLst>
            </a:pPr>
            <a:r>
              <a:rPr kumimoji="0" lang="en-PH" altLang="en-US" i="0" u="none" strike="noStrike" cap="none" normalizeH="0" baseline="0" dirty="0">
                <a:ln>
                  <a:noFill/>
                </a:ln>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Operating and investment requirements of yellow corn traders per 1,000 kilograms of yellow corn sold, Isabela, 2019</a:t>
            </a:r>
            <a:endParaRPr kumimoji="0" lang="en-PH" altLang="en-US" i="0" u="none" strike="noStrike" cap="none" normalizeH="0" baseline="0" dirty="0">
              <a:ln>
                <a:noFill/>
              </a:ln>
              <a:solidFill>
                <a:schemeClr val="tx1"/>
              </a:solidFill>
              <a:effectLst/>
              <a:latin typeface="Century Gothic" panose="020B0502020202020204" pitchFamily="34" charset="0"/>
            </a:endParaRPr>
          </a:p>
        </p:txBody>
      </p:sp>
      <p:sp>
        <p:nvSpPr>
          <p:cNvPr id="4" name="Rectangle 3">
            <a:extLst>
              <a:ext uri="{FF2B5EF4-FFF2-40B4-BE49-F238E27FC236}">
                <a16:creationId xmlns:a16="http://schemas.microsoft.com/office/drawing/2014/main" xmlns="" id="{B8FD253D-F5E1-4671-A40D-70740AEC3EBA}"/>
              </a:ext>
            </a:extLst>
          </p:cNvPr>
          <p:cNvSpPr/>
          <p:nvPr/>
        </p:nvSpPr>
        <p:spPr>
          <a:xfrm>
            <a:off x="380285" y="633393"/>
            <a:ext cx="8208235" cy="430887"/>
          </a:xfrm>
          <a:prstGeom prst="rect">
            <a:avLst/>
          </a:prstGeom>
        </p:spPr>
        <p:txBody>
          <a:bodyPr wrap="square">
            <a:spAutoFit/>
          </a:bodyPr>
          <a:lstStyle/>
          <a:p>
            <a:r>
              <a:rPr lang="en-PH" sz="2200" b="1" dirty="0">
                <a:latin typeface="Century Gothic" panose="020B0502020202020204" pitchFamily="34" charset="0"/>
                <a:ea typeface="Calibri" panose="020F0502020204030204" pitchFamily="34" charset="0"/>
              </a:rPr>
              <a:t>c. Pricing and Costing of Yellow Corn Grain Trading</a:t>
            </a:r>
            <a:endParaRPr lang="en-PH" sz="2200" b="1" dirty="0">
              <a:latin typeface="Century Gothic" panose="020B0502020202020204" pitchFamily="34" charset="0"/>
            </a:endParaRPr>
          </a:p>
        </p:txBody>
      </p:sp>
      <p:sp>
        <p:nvSpPr>
          <p:cNvPr id="9" name="Text Placeholder 14">
            <a:extLst>
              <a:ext uri="{FF2B5EF4-FFF2-40B4-BE49-F238E27FC236}">
                <a16:creationId xmlns:a16="http://schemas.microsoft.com/office/drawing/2014/main" xmlns="" id="{C1D1E7F1-F5BB-4D9D-BF06-BF7CFF21AC1D}"/>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5" name="Rectangle 4">
            <a:extLst>
              <a:ext uri="{FF2B5EF4-FFF2-40B4-BE49-F238E27FC236}">
                <a16:creationId xmlns:a16="http://schemas.microsoft.com/office/drawing/2014/main" xmlns="" id="{3BB2D01F-72F0-4DDA-98FD-F6F7999F4332}"/>
              </a:ext>
            </a:extLst>
          </p:cNvPr>
          <p:cNvSpPr/>
          <p:nvPr/>
        </p:nvSpPr>
        <p:spPr>
          <a:xfrm>
            <a:off x="973544" y="4671060"/>
            <a:ext cx="1949573" cy="276999"/>
          </a:xfrm>
          <a:prstGeom prst="rect">
            <a:avLst/>
          </a:prstGeom>
        </p:spPr>
        <p:txBody>
          <a:bodyPr wrap="none">
            <a:spAutoFit/>
          </a:bodyPr>
          <a:lstStyle/>
          <a:p>
            <a:pPr marL="540385" indent="-540385">
              <a:spcAft>
                <a:spcPts val="0"/>
              </a:spcAft>
              <a:tabLst>
                <a:tab pos="1543685" algn="l"/>
              </a:tabLst>
            </a:pPr>
            <a:r>
              <a:rPr lang="en-PH" sz="1200" dirty="0">
                <a:latin typeface="Century Gothic" panose="020B0502020202020204" pitchFamily="34" charset="0"/>
                <a:ea typeface="Calibri" panose="020F0502020204030204" pitchFamily="34" charset="0"/>
                <a:cs typeface="Times New Roman" panose="02020603050405020304" pitchFamily="18" charset="0"/>
              </a:rPr>
              <a:t>Source: </a:t>
            </a:r>
            <a:r>
              <a:rPr lang="en-PH" sz="1200" dirty="0" err="1">
                <a:latin typeface="Century Gothic" panose="020B0502020202020204" pitchFamily="34" charset="0"/>
                <a:ea typeface="Calibri" panose="020F0502020204030204" pitchFamily="34" charset="0"/>
                <a:cs typeface="Times New Roman" panose="02020603050405020304" pitchFamily="18" charset="0"/>
              </a:rPr>
              <a:t>Elca</a:t>
            </a:r>
            <a:r>
              <a:rPr lang="en-PH" sz="1200" dirty="0">
                <a:latin typeface="Century Gothic" panose="020B0502020202020204" pitchFamily="34" charset="0"/>
                <a:ea typeface="Calibri" panose="020F0502020204030204" pitchFamily="34" charset="0"/>
                <a:cs typeface="Times New Roman" panose="02020603050405020304" pitchFamily="18" charset="0"/>
              </a:rPr>
              <a:t> et al , 2020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362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5575B3F8-705D-4FF1-B9A8-C5E7DE26EB99}"/>
              </a:ext>
            </a:extLst>
          </p:cNvPr>
          <p:cNvSpPr/>
          <p:nvPr/>
        </p:nvSpPr>
        <p:spPr>
          <a:xfrm>
            <a:off x="176805" y="163530"/>
            <a:ext cx="4314001" cy="369332"/>
          </a:xfrm>
          <a:prstGeom prst="rect">
            <a:avLst/>
          </a:prstGeom>
        </p:spPr>
        <p:txBody>
          <a:bodyPr wrap="none">
            <a:spAutoFit/>
          </a:bodyPr>
          <a:lstStyle/>
          <a:p>
            <a:r>
              <a:rPr lang="en-PH" b="1" dirty="0">
                <a:latin typeface="Century Gothic" panose="020B0502020202020204" pitchFamily="34" charset="0"/>
                <a:ea typeface="Calibri" panose="020F0502020204030204" pitchFamily="34" charset="0"/>
              </a:rPr>
              <a:t>d. Pricing and Costing of Feed Milling</a:t>
            </a:r>
            <a:endParaRPr lang="en-PH" b="1" dirty="0">
              <a:latin typeface="Century Gothic" panose="020B0502020202020204" pitchFamily="34" charset="0"/>
            </a:endParaRPr>
          </a:p>
        </p:txBody>
      </p:sp>
      <p:graphicFrame>
        <p:nvGraphicFramePr>
          <p:cNvPr id="7" name="Table 6">
            <a:extLst>
              <a:ext uri="{FF2B5EF4-FFF2-40B4-BE49-F238E27FC236}">
                <a16:creationId xmlns:a16="http://schemas.microsoft.com/office/drawing/2014/main" xmlns="" id="{06B734AD-3D18-43E4-97DD-FD8FA60060B0}"/>
              </a:ext>
            </a:extLst>
          </p:cNvPr>
          <p:cNvGraphicFramePr>
            <a:graphicFrameLocks noGrp="1"/>
          </p:cNvGraphicFramePr>
          <p:nvPr>
            <p:extLst>
              <p:ext uri="{D42A27DB-BD31-4B8C-83A1-F6EECF244321}">
                <p14:modId xmlns:p14="http://schemas.microsoft.com/office/powerpoint/2010/main" val="3758635027"/>
              </p:ext>
            </p:extLst>
          </p:nvPr>
        </p:nvGraphicFramePr>
        <p:xfrm>
          <a:off x="973079" y="1143336"/>
          <a:ext cx="7035453" cy="5388028"/>
        </p:xfrm>
        <a:graphic>
          <a:graphicData uri="http://schemas.openxmlformats.org/drawingml/2006/table">
            <a:tbl>
              <a:tblPr>
                <a:tableStyleId>{5C22544A-7EE6-4342-B048-85BDC9FD1C3A}</a:tableStyleId>
              </a:tblPr>
              <a:tblGrid>
                <a:gridCol w="2244426">
                  <a:extLst>
                    <a:ext uri="{9D8B030D-6E8A-4147-A177-3AD203B41FA5}">
                      <a16:colId xmlns:a16="http://schemas.microsoft.com/office/drawing/2014/main" xmlns="" val="4148196611"/>
                    </a:ext>
                  </a:extLst>
                </a:gridCol>
                <a:gridCol w="1234776">
                  <a:extLst>
                    <a:ext uri="{9D8B030D-6E8A-4147-A177-3AD203B41FA5}">
                      <a16:colId xmlns:a16="http://schemas.microsoft.com/office/drawing/2014/main" xmlns="" val="3986038908"/>
                    </a:ext>
                  </a:extLst>
                </a:gridCol>
                <a:gridCol w="949026">
                  <a:extLst>
                    <a:ext uri="{9D8B030D-6E8A-4147-A177-3AD203B41FA5}">
                      <a16:colId xmlns:a16="http://schemas.microsoft.com/office/drawing/2014/main" xmlns="" val="3275275590"/>
                    </a:ext>
                  </a:extLst>
                </a:gridCol>
                <a:gridCol w="1615210">
                  <a:extLst>
                    <a:ext uri="{9D8B030D-6E8A-4147-A177-3AD203B41FA5}">
                      <a16:colId xmlns:a16="http://schemas.microsoft.com/office/drawing/2014/main" xmlns="" val="2697197262"/>
                    </a:ext>
                  </a:extLst>
                </a:gridCol>
                <a:gridCol w="992015">
                  <a:extLst>
                    <a:ext uri="{9D8B030D-6E8A-4147-A177-3AD203B41FA5}">
                      <a16:colId xmlns:a16="http://schemas.microsoft.com/office/drawing/2014/main" xmlns="" val="2460211030"/>
                    </a:ext>
                  </a:extLst>
                </a:gridCol>
              </a:tblGrid>
              <a:tr h="212408">
                <a:tc rowSpan="3">
                  <a:txBody>
                    <a:bodyPr/>
                    <a:lstStyle/>
                    <a:p>
                      <a:pPr marL="57150" marR="95250" algn="ctr">
                        <a:spcAft>
                          <a:spcPts val="0"/>
                        </a:spcAft>
                      </a:pPr>
                      <a:r>
                        <a:rPr lang="en-PH" sz="1200" b="1" dirty="0">
                          <a:solidFill>
                            <a:schemeClr val="bg1"/>
                          </a:solidFill>
                          <a:effectLst/>
                          <a:latin typeface="Century Gothic" panose="020B0502020202020204" pitchFamily="34" charset="0"/>
                        </a:rPr>
                        <a:t>Items</a:t>
                      </a:r>
                      <a:endParaRPr lang="en-PH" sz="12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tc gridSpan="4">
                  <a:txBody>
                    <a:bodyPr/>
                    <a:lstStyle/>
                    <a:p>
                      <a:pPr marL="57150" marR="95250" algn="ctr">
                        <a:spcAft>
                          <a:spcPts val="0"/>
                        </a:spcAft>
                      </a:pPr>
                      <a:r>
                        <a:rPr lang="en-PH" sz="1200" b="1" dirty="0">
                          <a:solidFill>
                            <a:schemeClr val="bg1"/>
                          </a:solidFill>
                          <a:effectLst/>
                          <a:latin typeface="Century Gothic" panose="020B0502020202020204" pitchFamily="34" charset="0"/>
                        </a:rPr>
                        <a:t>Per 1,000 kg of feeds produced</a:t>
                      </a:r>
                      <a:endParaRPr lang="en-PH" sz="12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xmlns="" val="27642210"/>
                  </a:ext>
                </a:extLst>
              </a:tr>
              <a:tr h="267028">
                <a:tc vMerge="1">
                  <a:txBody>
                    <a:bodyPr/>
                    <a:lstStyle/>
                    <a:p>
                      <a:endParaRPr lang="en-PH"/>
                    </a:p>
                  </a:txBody>
                  <a:tcPr/>
                </a:tc>
                <a:tc gridSpan="2">
                  <a:txBody>
                    <a:bodyPr/>
                    <a:lstStyle/>
                    <a:p>
                      <a:pPr marL="57150" marR="95250" algn="ctr">
                        <a:spcAft>
                          <a:spcPts val="0"/>
                        </a:spcAft>
                      </a:pPr>
                      <a:r>
                        <a:rPr lang="en-PH" sz="1200" b="1" dirty="0">
                          <a:solidFill>
                            <a:schemeClr val="bg1"/>
                          </a:solidFill>
                          <a:effectLst/>
                          <a:latin typeface="Century Gothic" panose="020B0502020202020204" pitchFamily="34" charset="0"/>
                        </a:rPr>
                        <a:t>Small-scale in Cagayan</a:t>
                      </a:r>
                      <a:endParaRPr lang="en-PH" sz="12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tc hMerge="1">
                  <a:txBody>
                    <a:bodyPr/>
                    <a:lstStyle/>
                    <a:p>
                      <a:endParaRPr lang="en-PH"/>
                    </a:p>
                  </a:txBody>
                  <a:tcPr/>
                </a:tc>
                <a:tc gridSpan="2">
                  <a:txBody>
                    <a:bodyPr/>
                    <a:lstStyle/>
                    <a:p>
                      <a:pPr marL="57150" marR="95250" algn="ctr">
                        <a:spcAft>
                          <a:spcPts val="0"/>
                        </a:spcAft>
                      </a:pPr>
                      <a:r>
                        <a:rPr lang="en-PH" sz="1200" b="1" dirty="0">
                          <a:solidFill>
                            <a:schemeClr val="bg1"/>
                          </a:solidFill>
                          <a:effectLst/>
                          <a:latin typeface="Century Gothic" panose="020B0502020202020204" pitchFamily="34" charset="0"/>
                        </a:rPr>
                        <a:t>Large-scale in Pampanga</a:t>
                      </a:r>
                      <a:endParaRPr lang="en-PH" sz="12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tc hMerge="1">
                  <a:txBody>
                    <a:bodyPr/>
                    <a:lstStyle/>
                    <a:p>
                      <a:endParaRPr lang="en-PH"/>
                    </a:p>
                  </a:txBody>
                  <a:tcPr/>
                </a:tc>
                <a:extLst>
                  <a:ext uri="{0D108BD9-81ED-4DB2-BD59-A6C34878D82A}">
                    <a16:rowId xmlns:a16="http://schemas.microsoft.com/office/drawing/2014/main" xmlns="" val="4022710264"/>
                  </a:ext>
                </a:extLst>
              </a:tr>
              <a:tr h="267028">
                <a:tc vMerge="1">
                  <a:txBody>
                    <a:bodyPr/>
                    <a:lstStyle/>
                    <a:p>
                      <a:endParaRPr lang="en-PH"/>
                    </a:p>
                  </a:txBody>
                  <a:tcPr/>
                </a:tc>
                <a:tc>
                  <a:txBody>
                    <a:bodyPr/>
                    <a:lstStyle/>
                    <a:p>
                      <a:pPr marL="57150" marR="95250" algn="ctr">
                        <a:spcAft>
                          <a:spcPts val="0"/>
                        </a:spcAft>
                      </a:pPr>
                      <a:r>
                        <a:rPr lang="en-PH" sz="1200" b="1">
                          <a:solidFill>
                            <a:schemeClr val="bg1"/>
                          </a:solidFill>
                          <a:effectLst/>
                          <a:latin typeface="Century Gothic" panose="020B0502020202020204" pitchFamily="34" charset="0"/>
                        </a:rPr>
                        <a:t>Values (PHP)</a:t>
                      </a:r>
                      <a:endParaRPr lang="en-PH" sz="12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tc>
                  <a:txBody>
                    <a:bodyPr/>
                    <a:lstStyle/>
                    <a:p>
                      <a:pPr marL="57150" marR="95250" algn="ctr">
                        <a:spcAft>
                          <a:spcPts val="0"/>
                        </a:spcAft>
                      </a:pPr>
                      <a:r>
                        <a:rPr lang="en-PH" sz="1200" b="1">
                          <a:solidFill>
                            <a:schemeClr val="bg1"/>
                          </a:solidFill>
                          <a:effectLst/>
                          <a:latin typeface="Century Gothic" panose="020B0502020202020204" pitchFamily="34" charset="0"/>
                        </a:rPr>
                        <a:t>% Share*</a:t>
                      </a:r>
                      <a:endParaRPr lang="en-PH" sz="12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tc>
                  <a:txBody>
                    <a:bodyPr/>
                    <a:lstStyle/>
                    <a:p>
                      <a:pPr marL="57150" marR="95250" algn="ctr">
                        <a:spcAft>
                          <a:spcPts val="0"/>
                        </a:spcAft>
                      </a:pPr>
                      <a:r>
                        <a:rPr lang="en-PH" sz="1200" b="1" dirty="0">
                          <a:solidFill>
                            <a:schemeClr val="bg1"/>
                          </a:solidFill>
                          <a:effectLst/>
                          <a:latin typeface="Century Gothic" panose="020B0502020202020204" pitchFamily="34" charset="0"/>
                        </a:rPr>
                        <a:t>Values (PHP)</a:t>
                      </a:r>
                      <a:endParaRPr lang="en-PH" sz="12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tc>
                  <a:txBody>
                    <a:bodyPr/>
                    <a:lstStyle/>
                    <a:p>
                      <a:pPr marL="57150" marR="95250" algn="ctr">
                        <a:spcAft>
                          <a:spcPts val="0"/>
                        </a:spcAft>
                      </a:pPr>
                      <a:r>
                        <a:rPr lang="en-PH" sz="1200" b="1" dirty="0">
                          <a:solidFill>
                            <a:schemeClr val="bg1"/>
                          </a:solidFill>
                          <a:effectLst/>
                          <a:latin typeface="Century Gothic" panose="020B0502020202020204" pitchFamily="34" charset="0"/>
                        </a:rPr>
                        <a:t>% Share*</a:t>
                      </a:r>
                      <a:endParaRPr lang="en-PH" sz="12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5B7735"/>
                    </a:solidFill>
                  </a:tcPr>
                </a:tc>
                <a:extLst>
                  <a:ext uri="{0D108BD9-81ED-4DB2-BD59-A6C34878D82A}">
                    <a16:rowId xmlns:a16="http://schemas.microsoft.com/office/drawing/2014/main" xmlns="" val="4096472955"/>
                  </a:ext>
                </a:extLst>
              </a:tr>
              <a:tr h="133514">
                <a:tc>
                  <a:txBody>
                    <a:bodyPr/>
                    <a:lstStyle/>
                    <a:p>
                      <a:pPr marL="57150" marR="95250">
                        <a:spcAft>
                          <a:spcPts val="0"/>
                        </a:spcAft>
                      </a:pPr>
                      <a:r>
                        <a:rPr lang="en-PH" sz="1200" dirty="0">
                          <a:effectLst/>
                          <a:latin typeface="Century Gothic" panose="020B0502020202020204" pitchFamily="34" charset="0"/>
                        </a:rPr>
                        <a:t>OPERATING COSTS</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4300" algn="r">
                        <a:spcAft>
                          <a:spcPts val="0"/>
                        </a:spcAft>
                      </a:pPr>
                      <a:r>
                        <a:rPr lang="en-PH" sz="1200">
                          <a:effectLst/>
                          <a:latin typeface="Century Gothic" panose="020B0502020202020204" pitchFamily="34" charset="0"/>
                        </a:rPr>
                        <a:t> </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71450" algn="r">
                        <a:spcAft>
                          <a:spcPts val="0"/>
                        </a:spcAft>
                      </a:pPr>
                      <a:r>
                        <a:rPr lang="en-PH" sz="1200">
                          <a:effectLst/>
                          <a:latin typeface="Century Gothic" panose="020B0502020202020204" pitchFamily="34" charset="0"/>
                        </a:rPr>
                        <a:t> </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71450" algn="r">
                        <a:spcAft>
                          <a:spcPts val="0"/>
                        </a:spcAft>
                      </a:pPr>
                      <a:r>
                        <a:rPr lang="en-PH" sz="1200">
                          <a:effectLst/>
                          <a:latin typeface="Century Gothic" panose="020B0502020202020204" pitchFamily="34" charset="0"/>
                        </a:rPr>
                        <a:t> </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71450" algn="r">
                        <a:spcAft>
                          <a:spcPts val="0"/>
                        </a:spcAft>
                      </a:pPr>
                      <a:r>
                        <a:rPr lang="en-PH" sz="1200" dirty="0">
                          <a:effectLst/>
                          <a:latin typeface="Century Gothic" panose="020B0502020202020204" pitchFamily="34" charset="0"/>
                        </a:rPr>
                        <a:t> </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2884734332"/>
                  </a:ext>
                </a:extLst>
              </a:tr>
              <a:tr h="133514">
                <a:tc>
                  <a:txBody>
                    <a:bodyPr/>
                    <a:lstStyle/>
                    <a:p>
                      <a:pPr marL="57150" marR="95250">
                        <a:spcAft>
                          <a:spcPts val="0"/>
                        </a:spcAft>
                      </a:pPr>
                      <a:r>
                        <a:rPr lang="en-PH" sz="1200">
                          <a:effectLst/>
                          <a:latin typeface="Century Gothic" panose="020B0502020202020204" pitchFamily="34" charset="0"/>
                        </a:rPr>
                        <a:t>   Yellow corn bought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8,051.20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33.32</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5,250.00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1.02</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916573755"/>
                  </a:ext>
                </a:extLst>
              </a:tr>
              <a:tr h="133514">
                <a:tc>
                  <a:txBody>
                    <a:bodyPr/>
                    <a:lstStyle/>
                    <a:p>
                      <a:pPr marL="57150" marR="95250">
                        <a:spcAft>
                          <a:spcPts val="0"/>
                        </a:spcAft>
                      </a:pPr>
                      <a:r>
                        <a:rPr lang="en-PH" sz="1200">
                          <a:effectLst/>
                          <a:latin typeface="Century Gothic" panose="020B0502020202020204" pitchFamily="34" charset="0"/>
                        </a:rPr>
                        <a:t>   Wheat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1,580.00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0.31</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3156683537"/>
                  </a:ext>
                </a:extLst>
              </a:tr>
              <a:tr h="133514">
                <a:tc>
                  <a:txBody>
                    <a:bodyPr/>
                    <a:lstStyle/>
                    <a:p>
                      <a:pPr marL="57150" marR="95250">
                        <a:spcAft>
                          <a:spcPts val="0"/>
                        </a:spcAft>
                      </a:pPr>
                      <a:r>
                        <a:rPr lang="en-PH" sz="1200">
                          <a:effectLst/>
                          <a:latin typeface="Century Gothic" panose="020B0502020202020204" pitchFamily="34" charset="0"/>
                        </a:rPr>
                        <a:t>   Pollard</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dirty="0">
                          <a:effectLst/>
                          <a:latin typeface="Century Gothic" panose="020B0502020202020204" pitchFamily="34" charset="0"/>
                        </a:rPr>
                        <a:t>-</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1,520.00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0.29</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1786569103"/>
                  </a:ext>
                </a:extLst>
              </a:tr>
              <a:tr h="133514">
                <a:tc>
                  <a:txBody>
                    <a:bodyPr/>
                    <a:lstStyle/>
                    <a:p>
                      <a:pPr marL="57150" marR="95250">
                        <a:spcAft>
                          <a:spcPts val="0"/>
                        </a:spcAft>
                      </a:pPr>
                      <a:r>
                        <a:rPr lang="en-PH" sz="1200">
                          <a:effectLst/>
                          <a:latin typeface="Century Gothic" panose="020B0502020202020204" pitchFamily="34" charset="0"/>
                        </a:rPr>
                        <a:t>   Soya</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7,020.00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29.05</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2,380.00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0.46</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1353505592"/>
                  </a:ext>
                </a:extLst>
              </a:tr>
              <a:tr h="133514">
                <a:tc>
                  <a:txBody>
                    <a:bodyPr/>
                    <a:lstStyle/>
                    <a:p>
                      <a:pPr marL="57150" marR="95250">
                        <a:spcAft>
                          <a:spcPts val="0"/>
                        </a:spcAft>
                      </a:pPr>
                      <a:r>
                        <a:rPr lang="en-PH" sz="1200">
                          <a:effectLst/>
                          <a:latin typeface="Century Gothic" panose="020B0502020202020204" pitchFamily="34" charset="0"/>
                        </a:rPr>
                        <a:t>   Copra</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1,250.00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0.24</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3224792129"/>
                  </a:ext>
                </a:extLst>
              </a:tr>
              <a:tr h="133514">
                <a:tc>
                  <a:txBody>
                    <a:bodyPr/>
                    <a:lstStyle/>
                    <a:p>
                      <a:pPr marL="57150" marR="95250">
                        <a:spcAft>
                          <a:spcPts val="0"/>
                        </a:spcAft>
                      </a:pPr>
                      <a:r>
                        <a:rPr lang="en-PH" sz="1200">
                          <a:effectLst/>
                          <a:latin typeface="Century Gothic" panose="020B0502020202020204" pitchFamily="34" charset="0"/>
                        </a:rPr>
                        <a:t>   Corn bran</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1,550.00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0.30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1727994167"/>
                  </a:ext>
                </a:extLst>
              </a:tr>
              <a:tr h="133514">
                <a:tc>
                  <a:txBody>
                    <a:bodyPr/>
                    <a:lstStyle/>
                    <a:p>
                      <a:pPr marL="57150" marR="95250">
                        <a:spcAft>
                          <a:spcPts val="0"/>
                        </a:spcAft>
                      </a:pPr>
                      <a:r>
                        <a:rPr lang="en-PH" sz="1200">
                          <a:effectLst/>
                          <a:latin typeface="Century Gothic" panose="020B0502020202020204" pitchFamily="34" charset="0"/>
                        </a:rPr>
                        <a:t>   Rice bran</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1,500.00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0.29</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722676310"/>
                  </a:ext>
                </a:extLst>
              </a:tr>
              <a:tr h="133514">
                <a:tc>
                  <a:txBody>
                    <a:bodyPr/>
                    <a:lstStyle/>
                    <a:p>
                      <a:pPr marL="57150" marR="95250">
                        <a:spcAft>
                          <a:spcPts val="0"/>
                        </a:spcAft>
                      </a:pPr>
                      <a:r>
                        <a:rPr lang="en-PH" sz="1200">
                          <a:effectLst/>
                          <a:latin typeface="Century Gothic" panose="020B0502020202020204" pitchFamily="34" charset="0"/>
                        </a:rPr>
                        <a:t>   Medicine</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15.00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0.06</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1,500.00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0.29</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1611599593"/>
                  </a:ext>
                </a:extLst>
              </a:tr>
              <a:tr h="133514">
                <a:tc>
                  <a:txBody>
                    <a:bodyPr/>
                    <a:lstStyle/>
                    <a:p>
                      <a:pPr marL="57150" marR="95250">
                        <a:spcAft>
                          <a:spcPts val="0"/>
                        </a:spcAft>
                      </a:pPr>
                      <a:r>
                        <a:rPr lang="en-PH" sz="1200">
                          <a:effectLst/>
                          <a:latin typeface="Century Gothic" panose="020B0502020202020204" pitchFamily="34" charset="0"/>
                        </a:rPr>
                        <a:t>   Darak and molasses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2,336.00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9.67</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3219764310"/>
                  </a:ext>
                </a:extLst>
              </a:tr>
              <a:tr h="133514">
                <a:tc>
                  <a:txBody>
                    <a:bodyPr/>
                    <a:lstStyle/>
                    <a:p>
                      <a:pPr marL="57150" marR="95250">
                        <a:spcAft>
                          <a:spcPts val="0"/>
                        </a:spcAft>
                      </a:pPr>
                      <a:r>
                        <a:rPr lang="en-PH" sz="1200">
                          <a:effectLst/>
                          <a:latin typeface="Century Gothic" panose="020B0502020202020204" pitchFamily="34" charset="0"/>
                        </a:rPr>
                        <a:t>   Business permits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rowSpan="2">
                  <a:txBody>
                    <a:bodyPr/>
                    <a:lstStyle/>
                    <a:p>
                      <a:pPr marL="57150" marR="20955" algn="r">
                        <a:spcAft>
                          <a:spcPts val="0"/>
                        </a:spcAft>
                      </a:pPr>
                      <a:r>
                        <a:rPr lang="en-PH" sz="1200">
                          <a:effectLst/>
                          <a:latin typeface="Century Gothic" panose="020B0502020202020204" pitchFamily="34" charset="0"/>
                        </a:rPr>
                        <a:t>500,000.00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rowSpan="2">
                  <a:txBody>
                    <a:bodyPr/>
                    <a:lstStyle/>
                    <a:p>
                      <a:pPr marL="57150" marR="113030" algn="r">
                        <a:spcAft>
                          <a:spcPts val="0"/>
                        </a:spcAft>
                      </a:pPr>
                      <a:r>
                        <a:rPr lang="en-PH" sz="1200">
                          <a:effectLst/>
                          <a:latin typeface="Century Gothic" panose="020B0502020202020204" pitchFamily="34" charset="0"/>
                        </a:rPr>
                        <a:t>96.80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2179075412"/>
                  </a:ext>
                </a:extLst>
              </a:tr>
              <a:tr h="133514">
                <a:tc>
                  <a:txBody>
                    <a:bodyPr/>
                    <a:lstStyle/>
                    <a:p>
                      <a:pPr marL="57150" marR="95250">
                        <a:spcAft>
                          <a:spcPts val="0"/>
                        </a:spcAft>
                      </a:pPr>
                      <a:r>
                        <a:rPr lang="en-PH" sz="1200">
                          <a:effectLst/>
                          <a:latin typeface="Century Gothic" panose="020B0502020202020204" pitchFamily="34" charset="0"/>
                        </a:rPr>
                        <a:t>   Electricity and water bills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5,500.00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22.76</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vMerge="1">
                  <a:txBody>
                    <a:bodyPr/>
                    <a:lstStyle/>
                    <a:p>
                      <a:endParaRPr lang="en-PH"/>
                    </a:p>
                  </a:txBody>
                  <a:tcPr/>
                </a:tc>
                <a:tc vMerge="1">
                  <a:txBody>
                    <a:bodyPr/>
                    <a:lstStyle/>
                    <a:p>
                      <a:endParaRPr lang="en-PH"/>
                    </a:p>
                  </a:txBody>
                  <a:tcPr/>
                </a:tc>
                <a:extLst>
                  <a:ext uri="{0D108BD9-81ED-4DB2-BD59-A6C34878D82A}">
                    <a16:rowId xmlns:a16="http://schemas.microsoft.com/office/drawing/2014/main" xmlns="" val="2564896353"/>
                  </a:ext>
                </a:extLst>
              </a:tr>
              <a:tr h="133514">
                <a:tc>
                  <a:txBody>
                    <a:bodyPr/>
                    <a:lstStyle/>
                    <a:p>
                      <a:pPr marL="57150" marR="95250">
                        <a:spcAft>
                          <a:spcPts val="0"/>
                        </a:spcAft>
                      </a:pPr>
                      <a:r>
                        <a:rPr lang="en-PH" sz="1200">
                          <a:effectLst/>
                          <a:latin typeface="Century Gothic" panose="020B0502020202020204" pitchFamily="34" charset="0"/>
                        </a:rPr>
                        <a:t>   Sacks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240.00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dirty="0">
                          <a:effectLst/>
                          <a:latin typeface="Century Gothic" panose="020B0502020202020204" pitchFamily="34" charset="0"/>
                        </a:rPr>
                        <a:t>0.99</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807734636"/>
                  </a:ext>
                </a:extLst>
              </a:tr>
              <a:tr h="133514">
                <a:tc>
                  <a:txBody>
                    <a:bodyPr/>
                    <a:lstStyle/>
                    <a:p>
                      <a:pPr marL="57150" marR="95250">
                        <a:spcAft>
                          <a:spcPts val="0"/>
                        </a:spcAft>
                      </a:pPr>
                      <a:r>
                        <a:rPr lang="en-PH" sz="1200">
                          <a:effectLst/>
                          <a:latin typeface="Century Gothic" panose="020B0502020202020204" pitchFamily="34" charset="0"/>
                        </a:rPr>
                        <a:t>   Other costs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1,000.00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dirty="0">
                          <a:effectLst/>
                          <a:latin typeface="Century Gothic" panose="020B0502020202020204" pitchFamily="34" charset="0"/>
                        </a:rPr>
                        <a:t>4.14</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460637526"/>
                  </a:ext>
                </a:extLst>
              </a:tr>
              <a:tr h="133514">
                <a:tc>
                  <a:txBody>
                    <a:bodyPr/>
                    <a:lstStyle/>
                    <a:p>
                      <a:pPr marL="57150" marR="95250">
                        <a:spcAft>
                          <a:spcPts val="0"/>
                        </a:spcAft>
                      </a:pPr>
                      <a:r>
                        <a:rPr lang="en-PH" sz="1200">
                          <a:effectLst/>
                          <a:latin typeface="Century Gothic" panose="020B0502020202020204" pitchFamily="34" charset="0"/>
                        </a:rPr>
                        <a:t>TOTAL OPERATING COSTS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24,162.20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dirty="0">
                          <a:effectLst/>
                          <a:latin typeface="Century Gothic" panose="020B0502020202020204" pitchFamily="34" charset="0"/>
                        </a:rPr>
                        <a:t>100.00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516,530.00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100.00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3401973779"/>
                  </a:ext>
                </a:extLst>
              </a:tr>
              <a:tr h="133514">
                <a:tc>
                  <a:txBody>
                    <a:bodyPr/>
                    <a:lstStyle/>
                    <a:p>
                      <a:pPr marL="57150" marR="95250">
                        <a:spcAft>
                          <a:spcPts val="0"/>
                        </a:spcAft>
                      </a:pPr>
                      <a:r>
                        <a:rPr lang="en-PH" sz="1200">
                          <a:effectLst/>
                          <a:latin typeface="Century Gothic" panose="020B0502020202020204" pitchFamily="34" charset="0"/>
                        </a:rPr>
                        <a:t>INVESTMENT COSTS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 </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dirty="0">
                          <a:effectLst/>
                          <a:latin typeface="Century Gothic" panose="020B0502020202020204" pitchFamily="34" charset="0"/>
                        </a:rPr>
                        <a:t> </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 </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 </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2010134651"/>
                  </a:ext>
                </a:extLst>
              </a:tr>
              <a:tr h="267028">
                <a:tc>
                  <a:txBody>
                    <a:bodyPr/>
                    <a:lstStyle/>
                    <a:p>
                      <a:pPr marL="57150" marR="95250">
                        <a:spcAft>
                          <a:spcPts val="0"/>
                        </a:spcAft>
                      </a:pPr>
                      <a:r>
                        <a:rPr lang="en-PH" sz="1200">
                          <a:effectLst/>
                          <a:latin typeface="Century Gothic" panose="020B0502020202020204" pitchFamily="34" charset="0"/>
                        </a:rPr>
                        <a:t>   Warehouse</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500,000.00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dirty="0">
                          <a:effectLst/>
                          <a:latin typeface="Century Gothic" panose="020B0502020202020204" pitchFamily="34" charset="0"/>
                        </a:rPr>
                        <a:t>38.46</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50,000,000.00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61.09</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3077343870"/>
                  </a:ext>
                </a:extLst>
              </a:tr>
              <a:tr h="133514">
                <a:tc>
                  <a:txBody>
                    <a:bodyPr/>
                    <a:lstStyle/>
                    <a:p>
                      <a:pPr marL="57150" marR="95250">
                        <a:spcAft>
                          <a:spcPts val="0"/>
                        </a:spcAft>
                      </a:pPr>
                      <a:r>
                        <a:rPr lang="en-PH" sz="1200">
                          <a:effectLst/>
                          <a:latin typeface="Century Gothic" panose="020B0502020202020204" pitchFamily="34" charset="0"/>
                        </a:rPr>
                        <a:t>   Pelletizer</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5,000,000.00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6.11</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2231933124"/>
                  </a:ext>
                </a:extLst>
              </a:tr>
              <a:tr h="133514">
                <a:tc>
                  <a:txBody>
                    <a:bodyPr/>
                    <a:lstStyle/>
                    <a:p>
                      <a:pPr marL="57150" marR="95250">
                        <a:spcAft>
                          <a:spcPts val="0"/>
                        </a:spcAft>
                      </a:pPr>
                      <a:r>
                        <a:rPr lang="en-PH" sz="1200">
                          <a:effectLst/>
                          <a:latin typeface="Century Gothic" panose="020B0502020202020204" pitchFamily="34" charset="0"/>
                        </a:rPr>
                        <a:t>   Crumbler</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5,000,000.00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6.11</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3542463838"/>
                  </a:ext>
                </a:extLst>
              </a:tr>
              <a:tr h="133514">
                <a:tc>
                  <a:txBody>
                    <a:bodyPr/>
                    <a:lstStyle/>
                    <a:p>
                      <a:pPr marL="57150" marR="95250">
                        <a:spcAft>
                          <a:spcPts val="0"/>
                        </a:spcAft>
                      </a:pPr>
                      <a:r>
                        <a:rPr lang="en-PH" sz="1200">
                          <a:effectLst/>
                          <a:latin typeface="Century Gothic" panose="020B0502020202020204" pitchFamily="34" charset="0"/>
                        </a:rPr>
                        <a:t>   Boiler/feed miller</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800,000.00</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61.54</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3,000,000.00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3.67</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790390498"/>
                  </a:ext>
                </a:extLst>
              </a:tr>
              <a:tr h="267028">
                <a:tc>
                  <a:txBody>
                    <a:bodyPr/>
                    <a:lstStyle/>
                    <a:p>
                      <a:pPr marL="57150" marR="95250">
                        <a:spcAft>
                          <a:spcPts val="0"/>
                        </a:spcAft>
                      </a:pPr>
                      <a:r>
                        <a:rPr lang="en-PH" sz="1200">
                          <a:effectLst/>
                          <a:latin typeface="Century Gothic" panose="020B0502020202020204" pitchFamily="34" charset="0"/>
                        </a:rPr>
                        <a:t>   Trucks</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14,850,000.00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a:effectLst/>
                          <a:latin typeface="Century Gothic" panose="020B0502020202020204" pitchFamily="34" charset="0"/>
                        </a:rPr>
                        <a:t>18.14</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865478333"/>
                  </a:ext>
                </a:extLst>
              </a:tr>
              <a:tr h="133514">
                <a:tc>
                  <a:txBody>
                    <a:bodyPr/>
                    <a:lstStyle/>
                    <a:p>
                      <a:pPr marL="57150" marR="95250">
                        <a:spcAft>
                          <a:spcPts val="0"/>
                        </a:spcAft>
                      </a:pPr>
                      <a:r>
                        <a:rPr lang="en-PH" sz="1200">
                          <a:effectLst/>
                          <a:latin typeface="Century Gothic" panose="020B0502020202020204" pitchFamily="34" charset="0"/>
                        </a:rPr>
                        <a:t>   Truck scale</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2,000,000.00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dirty="0">
                          <a:effectLst/>
                          <a:latin typeface="Century Gothic" panose="020B0502020202020204" pitchFamily="34" charset="0"/>
                        </a:rPr>
                        <a:t>2.44</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642227708"/>
                  </a:ext>
                </a:extLst>
              </a:tr>
              <a:tr h="133514">
                <a:tc>
                  <a:txBody>
                    <a:bodyPr/>
                    <a:lstStyle/>
                    <a:p>
                      <a:pPr marL="57150" marR="95250">
                        <a:spcAft>
                          <a:spcPts val="0"/>
                        </a:spcAft>
                      </a:pPr>
                      <a:r>
                        <a:rPr lang="en-PH" sz="1200">
                          <a:effectLst/>
                          <a:latin typeface="Century Gothic" panose="020B0502020202020204" pitchFamily="34" charset="0"/>
                        </a:rPr>
                        <a:t>   Silo</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a:effectLst/>
                          <a:latin typeface="Century Gothic" panose="020B0502020202020204" pitchFamily="34" charset="0"/>
                        </a:rPr>
                        <a:t>-</a:t>
                      </a:r>
                      <a:endParaRPr lang="en-PH"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dirty="0">
                          <a:effectLst/>
                          <a:latin typeface="Century Gothic" panose="020B0502020202020204" pitchFamily="34" charset="0"/>
                        </a:rPr>
                        <a:t>2,000,000.00</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dirty="0">
                          <a:effectLst/>
                          <a:latin typeface="Century Gothic" panose="020B0502020202020204" pitchFamily="34" charset="0"/>
                        </a:rPr>
                        <a:t>2.44</a:t>
                      </a:r>
                      <a:endParaRPr lang="en-PH"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374924822"/>
                  </a:ext>
                </a:extLst>
              </a:tr>
              <a:tr h="267028">
                <a:tc>
                  <a:txBody>
                    <a:bodyPr/>
                    <a:lstStyle/>
                    <a:p>
                      <a:pPr marL="57150" marR="95250">
                        <a:spcAft>
                          <a:spcPts val="0"/>
                        </a:spcAft>
                      </a:pPr>
                      <a:r>
                        <a:rPr lang="en-PH" sz="1200" b="1" dirty="0">
                          <a:effectLst/>
                          <a:latin typeface="Century Gothic" panose="020B0502020202020204" pitchFamily="34" charset="0"/>
                        </a:rPr>
                        <a:t>TOTAL INVESTMENT COSTS</a:t>
                      </a:r>
                      <a:endParaRPr lang="en-PH" sz="12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2395" algn="r">
                        <a:spcAft>
                          <a:spcPts val="0"/>
                        </a:spcAft>
                      </a:pPr>
                      <a:r>
                        <a:rPr lang="en-PH" sz="1200" b="1">
                          <a:effectLst/>
                          <a:latin typeface="Century Gothic" panose="020B0502020202020204" pitchFamily="34" charset="0"/>
                        </a:rPr>
                        <a:t>1,300,000.00</a:t>
                      </a:r>
                      <a:endParaRPr lang="en-PH" sz="1200" b="1">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1760" algn="r">
                        <a:spcAft>
                          <a:spcPts val="0"/>
                        </a:spcAft>
                      </a:pPr>
                      <a:r>
                        <a:rPr lang="en-PH" sz="1200" b="1">
                          <a:effectLst/>
                          <a:latin typeface="Century Gothic" panose="020B0502020202020204" pitchFamily="34" charset="0"/>
                        </a:rPr>
                        <a:t>100.00</a:t>
                      </a:r>
                      <a:endParaRPr lang="en-PH" sz="1200" b="1">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20955" algn="r">
                        <a:spcAft>
                          <a:spcPts val="0"/>
                        </a:spcAft>
                      </a:pPr>
                      <a:r>
                        <a:rPr lang="en-PH" sz="1200" b="1" dirty="0">
                          <a:effectLst/>
                          <a:latin typeface="Century Gothic" panose="020B0502020202020204" pitchFamily="34" charset="0"/>
                        </a:rPr>
                        <a:t>81,850,000.00</a:t>
                      </a:r>
                      <a:endParaRPr lang="en-PH" sz="12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tc>
                  <a:txBody>
                    <a:bodyPr/>
                    <a:lstStyle/>
                    <a:p>
                      <a:pPr marL="57150" marR="113030" algn="r">
                        <a:spcAft>
                          <a:spcPts val="0"/>
                        </a:spcAft>
                      </a:pPr>
                      <a:r>
                        <a:rPr lang="en-PH" sz="1200" b="1" dirty="0">
                          <a:effectLst/>
                          <a:latin typeface="Century Gothic" panose="020B0502020202020204" pitchFamily="34" charset="0"/>
                        </a:rPr>
                        <a:t>100.00</a:t>
                      </a:r>
                      <a:endParaRPr lang="en-PH" sz="12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4619" marR="54619" marT="0" marB="0" anchor="ctr">
                    <a:solidFill>
                      <a:srgbClr val="EAECE8"/>
                    </a:solidFill>
                  </a:tcPr>
                </a:tc>
                <a:extLst>
                  <a:ext uri="{0D108BD9-81ED-4DB2-BD59-A6C34878D82A}">
                    <a16:rowId xmlns:a16="http://schemas.microsoft.com/office/drawing/2014/main" xmlns="" val="623203352"/>
                  </a:ext>
                </a:extLst>
              </a:tr>
            </a:tbl>
          </a:graphicData>
        </a:graphic>
      </p:graphicFrame>
      <p:sp>
        <p:nvSpPr>
          <p:cNvPr id="8" name="Rectangle 1">
            <a:extLst>
              <a:ext uri="{FF2B5EF4-FFF2-40B4-BE49-F238E27FC236}">
                <a16:creationId xmlns:a16="http://schemas.microsoft.com/office/drawing/2014/main" xmlns="" id="{FE92A3C9-D39C-417B-BD8E-7BF173D681E0}"/>
              </a:ext>
            </a:extLst>
          </p:cNvPr>
          <p:cNvSpPr>
            <a:spLocks noChangeArrowheads="1"/>
          </p:cNvSpPr>
          <p:nvPr/>
        </p:nvSpPr>
        <p:spPr bwMode="auto">
          <a:xfrm>
            <a:off x="609140" y="640584"/>
            <a:ext cx="776333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543050" algn="l"/>
              </a:tabLst>
              <a:defRPr>
                <a:solidFill>
                  <a:schemeClr val="tx1"/>
                </a:solidFill>
                <a:latin typeface="Arial" panose="020B0604020202020204" pitchFamily="34" charset="0"/>
              </a:defRPr>
            </a:lvl1pPr>
            <a:lvl2pPr eaLnBrk="0" fontAlgn="base" hangingPunct="0">
              <a:spcBef>
                <a:spcPct val="0"/>
              </a:spcBef>
              <a:spcAft>
                <a:spcPct val="0"/>
              </a:spcAft>
              <a:tabLst>
                <a:tab pos="1543050" algn="l"/>
              </a:tabLst>
              <a:defRPr>
                <a:solidFill>
                  <a:schemeClr val="tx1"/>
                </a:solidFill>
                <a:latin typeface="Arial" panose="020B0604020202020204" pitchFamily="34" charset="0"/>
              </a:defRPr>
            </a:lvl2pPr>
            <a:lvl3pPr eaLnBrk="0" fontAlgn="base" hangingPunct="0">
              <a:spcBef>
                <a:spcPct val="0"/>
              </a:spcBef>
              <a:spcAft>
                <a:spcPct val="0"/>
              </a:spcAft>
              <a:tabLst>
                <a:tab pos="1543050" algn="l"/>
              </a:tabLst>
              <a:defRPr>
                <a:solidFill>
                  <a:schemeClr val="tx1"/>
                </a:solidFill>
                <a:latin typeface="Arial" panose="020B0604020202020204" pitchFamily="34" charset="0"/>
              </a:defRPr>
            </a:lvl3pPr>
            <a:lvl4pPr eaLnBrk="0" fontAlgn="base" hangingPunct="0">
              <a:spcBef>
                <a:spcPct val="0"/>
              </a:spcBef>
              <a:spcAft>
                <a:spcPct val="0"/>
              </a:spcAft>
              <a:tabLst>
                <a:tab pos="1543050" algn="l"/>
              </a:tabLst>
              <a:defRPr>
                <a:solidFill>
                  <a:schemeClr val="tx1"/>
                </a:solidFill>
                <a:latin typeface="Arial" panose="020B0604020202020204" pitchFamily="34" charset="0"/>
              </a:defRPr>
            </a:lvl4pPr>
            <a:lvl5pPr eaLnBrk="0" fontAlgn="base" hangingPunct="0">
              <a:spcBef>
                <a:spcPct val="0"/>
              </a:spcBef>
              <a:spcAft>
                <a:spcPct val="0"/>
              </a:spcAft>
              <a:tabLst>
                <a:tab pos="1543050" algn="l"/>
              </a:tabLst>
              <a:defRPr>
                <a:solidFill>
                  <a:schemeClr val="tx1"/>
                </a:solidFill>
                <a:latin typeface="Arial" panose="020B0604020202020204" pitchFamily="34" charset="0"/>
              </a:defRPr>
            </a:lvl5pPr>
            <a:lvl6pPr eaLnBrk="0" fontAlgn="base" hangingPunct="0">
              <a:spcBef>
                <a:spcPct val="0"/>
              </a:spcBef>
              <a:spcAft>
                <a:spcPct val="0"/>
              </a:spcAft>
              <a:tabLst>
                <a:tab pos="1543050" algn="l"/>
              </a:tabLst>
              <a:defRPr>
                <a:solidFill>
                  <a:schemeClr val="tx1"/>
                </a:solidFill>
                <a:latin typeface="Arial" panose="020B0604020202020204" pitchFamily="34" charset="0"/>
              </a:defRPr>
            </a:lvl6pPr>
            <a:lvl7pPr eaLnBrk="0" fontAlgn="base" hangingPunct="0">
              <a:spcBef>
                <a:spcPct val="0"/>
              </a:spcBef>
              <a:spcAft>
                <a:spcPct val="0"/>
              </a:spcAft>
              <a:tabLst>
                <a:tab pos="1543050" algn="l"/>
              </a:tabLst>
              <a:defRPr>
                <a:solidFill>
                  <a:schemeClr val="tx1"/>
                </a:solidFill>
                <a:latin typeface="Arial" panose="020B0604020202020204" pitchFamily="34" charset="0"/>
              </a:defRPr>
            </a:lvl7pPr>
            <a:lvl8pPr eaLnBrk="0" fontAlgn="base" hangingPunct="0">
              <a:spcBef>
                <a:spcPct val="0"/>
              </a:spcBef>
              <a:spcAft>
                <a:spcPct val="0"/>
              </a:spcAft>
              <a:tabLst>
                <a:tab pos="1543050" algn="l"/>
              </a:tabLst>
              <a:defRPr>
                <a:solidFill>
                  <a:schemeClr val="tx1"/>
                </a:solidFill>
                <a:latin typeface="Arial" panose="020B0604020202020204" pitchFamily="34" charset="0"/>
              </a:defRPr>
            </a:lvl8pPr>
            <a:lvl9pPr eaLnBrk="0" fontAlgn="base" hangingPunct="0">
              <a:spcBef>
                <a:spcPct val="0"/>
              </a:spcBef>
              <a:spcAft>
                <a:spcPct val="0"/>
              </a:spcAft>
              <a:tabLst>
                <a:tab pos="154305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543050" algn="l"/>
              </a:tabLst>
            </a:pPr>
            <a:r>
              <a:rPr kumimoji="0" lang="en-PH" altLang="en-US" sz="1400" i="0" u="none" strike="noStrike" cap="none" normalizeH="0" baseline="0" dirty="0">
                <a:ln>
                  <a:noFill/>
                </a:ln>
                <a:solidFill>
                  <a:schemeClr val="tx1"/>
                </a:solidFill>
                <a:effectLst/>
                <a:latin typeface="Century Gothic" panose="020B0502020202020204" pitchFamily="34" charset="0"/>
                <a:ea typeface="Times New Roman" panose="02020603050405020304" pitchFamily="18" charset="0"/>
                <a:cs typeface="Arial" panose="020B0604020202020204" pitchFamily="34" charset="0"/>
              </a:rPr>
              <a:t>Operating and investment requirements of feed millers per 1,000 kilograms of feeds produced, Cagayan and Pampanga, 2019</a:t>
            </a:r>
            <a:endParaRPr kumimoji="0" lang="en-PH" altLang="en-US" sz="1400" i="0" u="none" strike="noStrike" cap="none" normalizeH="0" baseline="0" dirty="0">
              <a:ln>
                <a:noFill/>
              </a:ln>
              <a:solidFill>
                <a:schemeClr val="tx1"/>
              </a:solidFill>
              <a:effectLst/>
              <a:latin typeface="Century Gothic" panose="020B0502020202020204" pitchFamily="34" charset="0"/>
            </a:endParaRPr>
          </a:p>
        </p:txBody>
      </p:sp>
      <p:sp>
        <p:nvSpPr>
          <p:cNvPr id="9" name="Rectangle 8">
            <a:extLst>
              <a:ext uri="{FF2B5EF4-FFF2-40B4-BE49-F238E27FC236}">
                <a16:creationId xmlns:a16="http://schemas.microsoft.com/office/drawing/2014/main" xmlns="" id="{FD2047FF-A5DE-40A1-9706-39A338A76A82}"/>
              </a:ext>
            </a:extLst>
          </p:cNvPr>
          <p:cNvSpPr/>
          <p:nvPr/>
        </p:nvSpPr>
        <p:spPr>
          <a:xfrm>
            <a:off x="884796" y="6531364"/>
            <a:ext cx="1616147" cy="246221"/>
          </a:xfrm>
          <a:prstGeom prst="rect">
            <a:avLst/>
          </a:prstGeom>
        </p:spPr>
        <p:txBody>
          <a:bodyPr wrap="none">
            <a:spAutoFit/>
          </a:bodyPr>
          <a:lstStyle/>
          <a:p>
            <a:pPr lvl="0" algn="ctr" eaLnBrk="0" fontAlgn="base" hangingPunct="0">
              <a:spcBef>
                <a:spcPct val="0"/>
              </a:spcBef>
              <a:spcAft>
                <a:spcPct val="0"/>
              </a:spcAft>
              <a:tabLst>
                <a:tab pos="1543050" algn="l"/>
              </a:tabLst>
            </a:pPr>
            <a:r>
              <a:rPr lang="en-PH" altLang="en-US" sz="1000" dirty="0">
                <a:latin typeface="Century Gothic" panose="020B0502020202020204" pitchFamily="34" charset="0"/>
                <a:ea typeface="Calibri" panose="020F0502020204030204" pitchFamily="34" charset="0"/>
                <a:cs typeface="Arial" panose="020B0604020202020204" pitchFamily="34" charset="0"/>
              </a:rPr>
              <a:t>Source: </a:t>
            </a:r>
            <a:r>
              <a:rPr lang="en-PH" altLang="en-US" sz="1000" dirty="0" err="1">
                <a:latin typeface="Century Gothic" panose="020B0502020202020204" pitchFamily="34" charset="0"/>
                <a:ea typeface="Calibri" panose="020F0502020204030204" pitchFamily="34" charset="0"/>
                <a:cs typeface="Arial" panose="020B0604020202020204" pitchFamily="34" charset="0"/>
              </a:rPr>
              <a:t>Elca</a:t>
            </a:r>
            <a:r>
              <a:rPr lang="en-PH" altLang="en-US" sz="1000" dirty="0">
                <a:latin typeface="Century Gothic" panose="020B0502020202020204" pitchFamily="34" charset="0"/>
                <a:ea typeface="Calibri" panose="020F0502020204030204" pitchFamily="34" charset="0"/>
                <a:cs typeface="Arial" panose="020B0604020202020204" pitchFamily="34" charset="0"/>
              </a:rPr>
              <a:t> et al, 2020</a:t>
            </a:r>
            <a:endParaRPr lang="en-PH" altLang="en-US" sz="1000" dirty="0">
              <a:latin typeface="Century Gothic" panose="020B0502020202020204" pitchFamily="34" charset="0"/>
            </a:endParaRPr>
          </a:p>
        </p:txBody>
      </p:sp>
    </p:spTree>
    <p:extLst>
      <p:ext uri="{BB962C8B-B14F-4D97-AF65-F5344CB8AC3E}">
        <p14:creationId xmlns:p14="http://schemas.microsoft.com/office/powerpoint/2010/main" val="594834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30E55EF-DC93-4CFB-B2C3-1A04A99B13B8}"/>
              </a:ext>
            </a:extLst>
          </p:cNvPr>
          <p:cNvSpPr>
            <a:spLocks noGrp="1"/>
          </p:cNvSpPr>
          <p:nvPr>
            <p:ph idx="1"/>
          </p:nvPr>
        </p:nvSpPr>
        <p:spPr>
          <a:xfrm>
            <a:off x="275771" y="516002"/>
            <a:ext cx="8592458" cy="4097040"/>
          </a:xfrm>
        </p:spPr>
        <p:txBody>
          <a:bodyPr>
            <a:noAutofit/>
          </a:bodyPr>
          <a:lstStyle/>
          <a:p>
            <a:pPr marL="0" indent="0">
              <a:buNone/>
            </a:pPr>
            <a:r>
              <a:rPr lang="en-PH" b="1" dirty="0">
                <a:latin typeface="Century Gothic" panose="020B0502020202020204" pitchFamily="34" charset="0"/>
              </a:rPr>
              <a:t>C. Possible competition issues</a:t>
            </a:r>
          </a:p>
          <a:p>
            <a:pPr marL="0" indent="0">
              <a:buNone/>
            </a:pPr>
            <a:endParaRPr lang="en-PH" dirty="0">
              <a:latin typeface="Century Gothic" panose="020B0502020202020204" pitchFamily="34" charset="0"/>
            </a:endParaRPr>
          </a:p>
          <a:p>
            <a:pPr lvl="1"/>
            <a:r>
              <a:rPr lang="en-PH" b="1" dirty="0">
                <a:latin typeface="Century Gothic" panose="020B0502020202020204" pitchFamily="34" charset="0"/>
              </a:rPr>
              <a:t>Inputs</a:t>
            </a:r>
          </a:p>
        </p:txBody>
      </p:sp>
      <p:graphicFrame>
        <p:nvGraphicFramePr>
          <p:cNvPr id="2" name="Table 1">
            <a:extLst>
              <a:ext uri="{FF2B5EF4-FFF2-40B4-BE49-F238E27FC236}">
                <a16:creationId xmlns:a16="http://schemas.microsoft.com/office/drawing/2014/main" xmlns="" id="{B66B9B5A-07FC-48B8-AA2C-7B8B67C77059}"/>
              </a:ext>
            </a:extLst>
          </p:cNvPr>
          <p:cNvGraphicFramePr>
            <a:graphicFrameLocks noGrp="1"/>
          </p:cNvGraphicFramePr>
          <p:nvPr>
            <p:extLst>
              <p:ext uri="{D42A27DB-BD31-4B8C-83A1-F6EECF244321}">
                <p14:modId xmlns:p14="http://schemas.microsoft.com/office/powerpoint/2010/main" val="3228110403"/>
              </p:ext>
            </p:extLst>
          </p:nvPr>
        </p:nvGraphicFramePr>
        <p:xfrm>
          <a:off x="1693261" y="2677215"/>
          <a:ext cx="5330190" cy="1920240"/>
        </p:xfrm>
        <a:graphic>
          <a:graphicData uri="http://schemas.openxmlformats.org/drawingml/2006/table">
            <a:tbl>
              <a:tblPr firstRow="1" firstCol="1" lastRow="1" lastCol="1" bandRow="1" bandCol="1">
                <a:tableStyleId>{5C22544A-7EE6-4342-B048-85BDC9FD1C3A}</a:tableStyleId>
              </a:tblPr>
              <a:tblGrid>
                <a:gridCol w="1433830">
                  <a:extLst>
                    <a:ext uri="{9D8B030D-6E8A-4147-A177-3AD203B41FA5}">
                      <a16:colId xmlns:a16="http://schemas.microsoft.com/office/drawing/2014/main" xmlns="" val="2179425998"/>
                    </a:ext>
                  </a:extLst>
                </a:gridCol>
                <a:gridCol w="2009140">
                  <a:extLst>
                    <a:ext uri="{9D8B030D-6E8A-4147-A177-3AD203B41FA5}">
                      <a16:colId xmlns:a16="http://schemas.microsoft.com/office/drawing/2014/main" xmlns="" val="3915915030"/>
                    </a:ext>
                  </a:extLst>
                </a:gridCol>
                <a:gridCol w="1887220">
                  <a:extLst>
                    <a:ext uri="{9D8B030D-6E8A-4147-A177-3AD203B41FA5}">
                      <a16:colId xmlns:a16="http://schemas.microsoft.com/office/drawing/2014/main" xmlns="" val="3269774758"/>
                    </a:ext>
                  </a:extLst>
                </a:gridCol>
              </a:tblGrid>
              <a:tr h="396240">
                <a:tc>
                  <a:txBody>
                    <a:bodyPr/>
                    <a:lstStyle/>
                    <a:p>
                      <a:pPr algn="ctr">
                        <a:lnSpc>
                          <a:spcPct val="100000"/>
                        </a:lnSpc>
                        <a:spcAft>
                          <a:spcPts val="0"/>
                        </a:spcAft>
                      </a:pPr>
                      <a:r>
                        <a:rPr lang="en-US" sz="1800" dirty="0">
                          <a:effectLst/>
                          <a:latin typeface="Century Gothic" panose="020B0502020202020204" pitchFamily="34" charset="0"/>
                        </a:rPr>
                        <a:t>Input</a:t>
                      </a:r>
                      <a:endParaRPr lang="en-PH" sz="18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nchor="ctr">
                    <a:solidFill>
                      <a:srgbClr val="5B7735"/>
                    </a:solidFill>
                  </a:tcPr>
                </a:tc>
                <a:tc>
                  <a:txBody>
                    <a:bodyPr/>
                    <a:lstStyle/>
                    <a:p>
                      <a:pPr marR="156210" algn="ctr">
                        <a:lnSpc>
                          <a:spcPct val="100000"/>
                        </a:lnSpc>
                        <a:spcAft>
                          <a:spcPts val="0"/>
                        </a:spcAft>
                      </a:pPr>
                      <a:r>
                        <a:rPr lang="en-US" sz="1800" dirty="0">
                          <a:effectLst/>
                          <a:latin typeface="Century Gothic" panose="020B0502020202020204" pitchFamily="34" charset="0"/>
                        </a:rPr>
                        <a:t>Cost</a:t>
                      </a:r>
                      <a:endParaRPr lang="en-PH" sz="1800" dirty="0">
                        <a:effectLst/>
                        <a:latin typeface="Century Gothic" panose="020B0502020202020204" pitchFamily="34" charset="0"/>
                      </a:endParaRPr>
                    </a:p>
                    <a:p>
                      <a:pPr marR="156210" algn="ctr">
                        <a:lnSpc>
                          <a:spcPct val="100000"/>
                        </a:lnSpc>
                        <a:spcAft>
                          <a:spcPts val="0"/>
                        </a:spcAft>
                      </a:pPr>
                      <a:r>
                        <a:rPr lang="en-US" sz="1800" dirty="0">
                          <a:effectLst/>
                          <a:latin typeface="Century Gothic" panose="020B0502020202020204" pitchFamily="34" charset="0"/>
                        </a:rPr>
                        <a:t> (PHP/hectare)</a:t>
                      </a:r>
                      <a:endParaRPr lang="en-PH" sz="18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nchor="ctr">
                    <a:solidFill>
                      <a:srgbClr val="5B7735"/>
                    </a:solidFill>
                  </a:tcPr>
                </a:tc>
                <a:tc>
                  <a:txBody>
                    <a:bodyPr/>
                    <a:lstStyle/>
                    <a:p>
                      <a:pPr marR="156210" algn="ctr">
                        <a:lnSpc>
                          <a:spcPct val="100000"/>
                        </a:lnSpc>
                        <a:spcAft>
                          <a:spcPts val="0"/>
                        </a:spcAft>
                      </a:pPr>
                      <a:r>
                        <a:rPr lang="en-US" sz="1800" dirty="0">
                          <a:effectLst/>
                          <a:latin typeface="Century Gothic" panose="020B0502020202020204" pitchFamily="34" charset="0"/>
                        </a:rPr>
                        <a:t>Percent share to total cost</a:t>
                      </a:r>
                      <a:endParaRPr lang="en-PH" sz="1800" dirty="0">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nchor="ctr">
                    <a:solidFill>
                      <a:srgbClr val="5B7735"/>
                    </a:solidFill>
                  </a:tcPr>
                </a:tc>
                <a:extLst>
                  <a:ext uri="{0D108BD9-81ED-4DB2-BD59-A6C34878D82A}">
                    <a16:rowId xmlns:a16="http://schemas.microsoft.com/office/drawing/2014/main" xmlns="" val="3753492006"/>
                  </a:ext>
                </a:extLst>
              </a:tr>
              <a:tr h="170180">
                <a:tc>
                  <a:txBody>
                    <a:bodyPr/>
                    <a:lstStyle/>
                    <a:p>
                      <a:pPr marL="67945">
                        <a:lnSpc>
                          <a:spcPct val="100000"/>
                        </a:lnSpc>
                        <a:spcAft>
                          <a:spcPts val="0"/>
                        </a:spcAft>
                      </a:pPr>
                      <a:r>
                        <a:rPr lang="en-US" sz="1800" b="0" dirty="0">
                          <a:solidFill>
                            <a:schemeClr val="tx1"/>
                          </a:solidFill>
                          <a:effectLst/>
                          <a:latin typeface="Century Gothic" panose="020B0502020202020204" pitchFamily="34" charset="0"/>
                        </a:rPr>
                        <a:t>Seeds</a:t>
                      </a:r>
                      <a:endParaRPr lang="en-PH" sz="1800" b="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10,900</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20</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extLst>
                  <a:ext uri="{0D108BD9-81ED-4DB2-BD59-A6C34878D82A}">
                    <a16:rowId xmlns:a16="http://schemas.microsoft.com/office/drawing/2014/main" xmlns="" val="4056929283"/>
                  </a:ext>
                </a:extLst>
              </a:tr>
              <a:tr h="171450">
                <a:tc>
                  <a:txBody>
                    <a:bodyPr/>
                    <a:lstStyle/>
                    <a:p>
                      <a:pPr marL="67945">
                        <a:lnSpc>
                          <a:spcPct val="100000"/>
                        </a:lnSpc>
                        <a:spcAft>
                          <a:spcPts val="0"/>
                        </a:spcAft>
                      </a:pPr>
                      <a:r>
                        <a:rPr lang="en-US" sz="1800" b="0" dirty="0">
                          <a:solidFill>
                            <a:schemeClr val="tx1"/>
                          </a:solidFill>
                          <a:effectLst/>
                          <a:latin typeface="Century Gothic" panose="020B0502020202020204" pitchFamily="34" charset="0"/>
                        </a:rPr>
                        <a:t>Fertilizer</a:t>
                      </a:r>
                      <a:endParaRPr lang="en-PH" sz="1800" b="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12,750</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23</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extLst>
                  <a:ext uri="{0D108BD9-81ED-4DB2-BD59-A6C34878D82A}">
                    <a16:rowId xmlns:a16="http://schemas.microsoft.com/office/drawing/2014/main" xmlns="" val="4121837034"/>
                  </a:ext>
                </a:extLst>
              </a:tr>
              <a:tr h="171450">
                <a:tc>
                  <a:txBody>
                    <a:bodyPr/>
                    <a:lstStyle/>
                    <a:p>
                      <a:pPr marL="67945">
                        <a:lnSpc>
                          <a:spcPct val="100000"/>
                        </a:lnSpc>
                        <a:spcAft>
                          <a:spcPts val="0"/>
                        </a:spcAft>
                      </a:pPr>
                      <a:r>
                        <a:rPr lang="en-US" sz="1800" b="0" dirty="0">
                          <a:solidFill>
                            <a:schemeClr val="tx1"/>
                          </a:solidFill>
                          <a:effectLst/>
                          <a:latin typeface="Century Gothic" panose="020B0502020202020204" pitchFamily="34" charset="0"/>
                        </a:rPr>
                        <a:t>Labor</a:t>
                      </a:r>
                      <a:endParaRPr lang="en-PH" sz="1800" b="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20,228</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37</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extLst>
                  <a:ext uri="{0D108BD9-81ED-4DB2-BD59-A6C34878D82A}">
                    <a16:rowId xmlns:a16="http://schemas.microsoft.com/office/drawing/2014/main" xmlns="" val="3462819365"/>
                  </a:ext>
                </a:extLst>
              </a:tr>
              <a:tr h="171450">
                <a:tc>
                  <a:txBody>
                    <a:bodyPr/>
                    <a:lstStyle/>
                    <a:p>
                      <a:pPr marL="67945">
                        <a:lnSpc>
                          <a:spcPct val="100000"/>
                        </a:lnSpc>
                        <a:spcAft>
                          <a:spcPts val="0"/>
                        </a:spcAft>
                      </a:pPr>
                      <a:r>
                        <a:rPr lang="en-US" sz="1800" b="0" dirty="0">
                          <a:solidFill>
                            <a:schemeClr val="tx1"/>
                          </a:solidFill>
                          <a:effectLst/>
                          <a:latin typeface="Century Gothic" panose="020B0502020202020204" pitchFamily="34" charset="0"/>
                        </a:rPr>
                        <a:t>Other Inputs </a:t>
                      </a:r>
                      <a:endParaRPr lang="en-PH" sz="1800" b="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10,448</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20</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extLst>
                  <a:ext uri="{0D108BD9-81ED-4DB2-BD59-A6C34878D82A}">
                    <a16:rowId xmlns:a16="http://schemas.microsoft.com/office/drawing/2014/main" xmlns="" val="1318886532"/>
                  </a:ext>
                </a:extLst>
              </a:tr>
              <a:tr h="171450">
                <a:tc>
                  <a:txBody>
                    <a:bodyPr/>
                    <a:lstStyle/>
                    <a:p>
                      <a:pPr marL="67945">
                        <a:lnSpc>
                          <a:spcPct val="100000"/>
                        </a:lnSpc>
                        <a:spcAft>
                          <a:spcPts val="0"/>
                        </a:spcAft>
                      </a:pPr>
                      <a:r>
                        <a:rPr lang="en-US" sz="1800" b="0" dirty="0">
                          <a:solidFill>
                            <a:schemeClr val="tx1"/>
                          </a:solidFill>
                          <a:effectLst/>
                          <a:latin typeface="Century Gothic" panose="020B0502020202020204" pitchFamily="34" charset="0"/>
                        </a:rPr>
                        <a:t>Total Cost</a:t>
                      </a:r>
                      <a:endParaRPr lang="en-PH" sz="1800" b="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54,326</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tc>
                  <a:txBody>
                    <a:bodyPr/>
                    <a:lstStyle/>
                    <a:p>
                      <a:pPr marL="121285" marR="115570" algn="ctr">
                        <a:lnSpc>
                          <a:spcPct val="100000"/>
                        </a:lnSpc>
                        <a:spcAft>
                          <a:spcPts val="0"/>
                        </a:spcAft>
                      </a:pPr>
                      <a:r>
                        <a:rPr lang="en-US" sz="1800" dirty="0">
                          <a:solidFill>
                            <a:schemeClr val="tx1"/>
                          </a:solidFill>
                          <a:effectLst/>
                          <a:latin typeface="Century Gothic" panose="020B0502020202020204" pitchFamily="34" charset="0"/>
                        </a:rPr>
                        <a:t>100</a:t>
                      </a:r>
                      <a:endParaRPr lang="en-PH" sz="1800" dirty="0">
                        <a:solidFill>
                          <a:schemeClr val="tx1"/>
                        </a:solidFill>
                        <a:effectLst/>
                        <a:latin typeface="Century Gothic" panose="020B0502020202020204" pitchFamily="34" charset="0"/>
                        <a:ea typeface="Arial" panose="020B0604020202020204" pitchFamily="34" charset="0"/>
                        <a:cs typeface="Times New Roman" panose="02020603050405020304" pitchFamily="18" charset="0"/>
                      </a:endParaRPr>
                    </a:p>
                  </a:txBody>
                  <a:tcPr marL="0" marR="0" marT="0" marB="0">
                    <a:solidFill>
                      <a:srgbClr val="EAECE8"/>
                    </a:solidFill>
                  </a:tcPr>
                </a:tc>
                <a:extLst>
                  <a:ext uri="{0D108BD9-81ED-4DB2-BD59-A6C34878D82A}">
                    <a16:rowId xmlns:a16="http://schemas.microsoft.com/office/drawing/2014/main" xmlns="" val="954776037"/>
                  </a:ext>
                </a:extLst>
              </a:tr>
            </a:tbl>
          </a:graphicData>
        </a:graphic>
      </p:graphicFrame>
      <p:sp>
        <p:nvSpPr>
          <p:cNvPr id="5" name="Rectangle 4">
            <a:extLst>
              <a:ext uri="{FF2B5EF4-FFF2-40B4-BE49-F238E27FC236}">
                <a16:creationId xmlns:a16="http://schemas.microsoft.com/office/drawing/2014/main" xmlns="" id="{27DC5F8C-EA99-4F22-B777-A02AA56B904A}"/>
              </a:ext>
            </a:extLst>
          </p:cNvPr>
          <p:cNvSpPr/>
          <p:nvPr/>
        </p:nvSpPr>
        <p:spPr>
          <a:xfrm>
            <a:off x="1199143" y="5415262"/>
            <a:ext cx="6594621" cy="892552"/>
          </a:xfrm>
          <a:prstGeom prst="rect">
            <a:avLst/>
          </a:prstGeom>
        </p:spPr>
        <p:txBody>
          <a:bodyPr wrap="square">
            <a:spAutoFit/>
          </a:bodyPr>
          <a:lstStyle/>
          <a:p>
            <a:pPr marL="285750" indent="-285750" algn="just">
              <a:spcAft>
                <a:spcPts val="0"/>
              </a:spcAft>
              <a:buFont typeface="Wingdings" panose="05000000000000000000" pitchFamily="2" charset="2"/>
              <a:buChar char="Ø"/>
              <a:tabLst>
                <a:tab pos="457200" algn="l"/>
              </a:tabLst>
            </a:pPr>
            <a:r>
              <a:rPr lang="en-PH" b="1" dirty="0">
                <a:latin typeface="Century Gothic" panose="020B0502020202020204" pitchFamily="34" charset="0"/>
                <a:ea typeface="Calibri" panose="020F0502020204030204" pitchFamily="34" charset="0"/>
                <a:cs typeface="Times New Roman" panose="02020603050405020304" pitchFamily="18" charset="0"/>
              </a:rPr>
              <a:t>Seeds, fertilizer and labor accounts for 80% of the total production cost of GM hybrid corn farming.</a:t>
            </a:r>
          </a:p>
          <a:p>
            <a:pPr marL="285750" indent="-285750">
              <a:spcAft>
                <a:spcPts val="0"/>
              </a:spcAft>
              <a:buFont typeface="Wingdings" panose="05000000000000000000" pitchFamily="2" charset="2"/>
              <a:buChar char="Ø"/>
              <a:tabLst>
                <a:tab pos="457200" algn="l"/>
              </a:tabLst>
            </a:pPr>
            <a:endParaRPr lang="en-PH" sz="1600" b="1"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xmlns="" id="{8C5533D2-DCCD-41A9-B3C5-04260B421F43}"/>
              </a:ext>
            </a:extLst>
          </p:cNvPr>
          <p:cNvSpPr/>
          <p:nvPr/>
        </p:nvSpPr>
        <p:spPr>
          <a:xfrm>
            <a:off x="1427148" y="1969329"/>
            <a:ext cx="6503349" cy="707886"/>
          </a:xfrm>
          <a:prstGeom prst="rect">
            <a:avLst/>
          </a:prstGeom>
        </p:spPr>
        <p:txBody>
          <a:bodyPr wrap="square">
            <a:spAutoFit/>
          </a:bodyPr>
          <a:lstStyle/>
          <a:p>
            <a:pPr algn="ctr">
              <a:spcBef>
                <a:spcPts val="200"/>
              </a:spcBef>
              <a:spcAft>
                <a:spcPts val="115"/>
              </a:spcAft>
            </a:pPr>
            <a:r>
              <a:rPr lang="en-US" sz="2000" dirty="0">
                <a:latin typeface="Century Gothic" panose="020B0502020202020204" pitchFamily="34" charset="0"/>
                <a:ea typeface="Times New Roman" panose="02020603050405020304" pitchFamily="18" charset="0"/>
                <a:cs typeface="Times New Roman" panose="02020603050405020304" pitchFamily="18" charset="0"/>
              </a:rPr>
              <a:t>Breakdown of the farmer costs for yellow corn grain, GM hybrid, Isabela</a:t>
            </a:r>
            <a:endParaRPr lang="en-PH" sz="2000" dirty="0">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xmlns="" id="{CF1B7759-2B66-4D5B-83E4-CCAA78294A11}"/>
              </a:ext>
            </a:extLst>
          </p:cNvPr>
          <p:cNvSpPr/>
          <p:nvPr/>
        </p:nvSpPr>
        <p:spPr>
          <a:xfrm>
            <a:off x="1693261" y="4538111"/>
            <a:ext cx="5391203" cy="412934"/>
          </a:xfrm>
          <a:prstGeom prst="rect">
            <a:avLst/>
          </a:prstGeom>
        </p:spPr>
        <p:txBody>
          <a:bodyPr wrap="square">
            <a:spAutoFit/>
          </a:bodyPr>
          <a:lstStyle/>
          <a:p>
            <a:pPr marL="152400" indent="-152400" algn="just">
              <a:spcBef>
                <a:spcPts val="50"/>
              </a:spcBef>
              <a:spcAft>
                <a:spcPts val="0"/>
              </a:spcAft>
            </a:pPr>
            <a:r>
              <a:rPr lang="en-US" sz="1000" baseline="30000" dirty="0">
                <a:latin typeface="Century Gothic" panose="020B0502020202020204" pitchFamily="34" charset="0"/>
                <a:ea typeface="Calibri" panose="020F0502020204030204" pitchFamily="34" charset="0"/>
              </a:rPr>
              <a:t>a</a:t>
            </a:r>
            <a:r>
              <a:rPr lang="en-US" sz="1000" dirty="0">
                <a:latin typeface="Century Gothic" panose="020B0502020202020204" pitchFamily="34" charset="0"/>
                <a:ea typeface="Calibri" panose="020F0502020204030204" pitchFamily="34" charset="0"/>
              </a:rPr>
              <a:t> Includes herbicide, insecticide, sacks, and food cost</a:t>
            </a:r>
            <a:endParaRPr lang="en-PH" sz="1000" dirty="0">
              <a:latin typeface="Century Gothic" panose="020B0502020202020204" pitchFamily="34" charset="0"/>
              <a:ea typeface="Calibri" panose="020F0502020204030204" pitchFamily="34" charset="0"/>
            </a:endParaRPr>
          </a:p>
          <a:p>
            <a:pPr algn="just">
              <a:spcBef>
                <a:spcPts val="50"/>
              </a:spcBef>
              <a:spcAft>
                <a:spcPts val="0"/>
              </a:spcAft>
            </a:pPr>
            <a:r>
              <a:rPr lang="en-US" sz="1000" dirty="0">
                <a:latin typeface="Century Gothic" panose="020B0502020202020204" pitchFamily="34" charset="0"/>
                <a:ea typeface="Calibri" panose="020F0502020204030204" pitchFamily="34" charset="0"/>
              </a:rPr>
              <a:t>Source: Cagayan Valley Research Center, 2019</a:t>
            </a:r>
            <a:endParaRPr lang="en-PH" sz="1000" dirty="0">
              <a:effectLst/>
              <a:latin typeface="Century Gothic" panose="020B0502020202020204" pitchFamily="34" charset="0"/>
              <a:ea typeface="Calibri" panose="020F0502020204030204" pitchFamily="34" charset="0"/>
            </a:endParaRPr>
          </a:p>
        </p:txBody>
      </p:sp>
    </p:spTree>
    <p:extLst>
      <p:ext uri="{BB962C8B-B14F-4D97-AF65-F5344CB8AC3E}">
        <p14:creationId xmlns:p14="http://schemas.microsoft.com/office/powerpoint/2010/main" val="620121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30E55EF-DC93-4CFB-B2C3-1A04A99B13B8}"/>
              </a:ext>
            </a:extLst>
          </p:cNvPr>
          <p:cNvSpPr>
            <a:spLocks noGrp="1"/>
          </p:cNvSpPr>
          <p:nvPr>
            <p:ph idx="1"/>
          </p:nvPr>
        </p:nvSpPr>
        <p:spPr>
          <a:xfrm>
            <a:off x="275771" y="121985"/>
            <a:ext cx="8592458" cy="4990562"/>
          </a:xfrm>
        </p:spPr>
        <p:txBody>
          <a:bodyPr>
            <a:noAutofit/>
          </a:bodyPr>
          <a:lstStyle/>
          <a:p>
            <a:pPr marL="0" indent="0">
              <a:buNone/>
            </a:pPr>
            <a:r>
              <a:rPr lang="en-PH" b="1" dirty="0">
                <a:latin typeface="Century Gothic" panose="020B0502020202020204" pitchFamily="34" charset="0"/>
              </a:rPr>
              <a:t>C. Possible competition issues</a:t>
            </a:r>
          </a:p>
          <a:p>
            <a:pPr marL="0" indent="0">
              <a:buNone/>
            </a:pPr>
            <a:endParaRPr lang="en-PH" dirty="0">
              <a:latin typeface="Century Gothic" panose="020B0502020202020204" pitchFamily="34" charset="0"/>
            </a:endParaRPr>
          </a:p>
          <a:p>
            <a:pPr lvl="1"/>
            <a:r>
              <a:rPr lang="en-PH" b="1" dirty="0">
                <a:latin typeface="Century Gothic" panose="020B0502020202020204" pitchFamily="34" charset="0"/>
              </a:rPr>
              <a:t>Seeds</a:t>
            </a:r>
          </a:p>
          <a:p>
            <a:pPr lvl="2">
              <a:buFontTx/>
              <a:buChar char="-"/>
            </a:pPr>
            <a:r>
              <a:rPr lang="en-PH" sz="2000" dirty="0">
                <a:latin typeface="Century Gothic" panose="020B0502020202020204" pitchFamily="34" charset="0"/>
              </a:rPr>
              <a:t>Multinational seed companies (Pioneer – Dupont, Monsanto-Beyer, and Syngenta-China Chem) distribute their products through trader-financiers and/or agricultural supply dealers. </a:t>
            </a:r>
          </a:p>
          <a:p>
            <a:pPr lvl="2">
              <a:buFontTx/>
              <a:buChar char="-"/>
            </a:pPr>
            <a:endParaRPr lang="en-PH" sz="2000" dirty="0">
              <a:latin typeface="Century Gothic" panose="020B0502020202020204" pitchFamily="34" charset="0"/>
            </a:endParaRPr>
          </a:p>
          <a:p>
            <a:pPr lvl="2">
              <a:buFontTx/>
              <a:buChar char="-"/>
            </a:pPr>
            <a:r>
              <a:rPr lang="en-PH" sz="2000" dirty="0">
                <a:latin typeface="Century Gothic" panose="020B0502020202020204" pitchFamily="34" charset="0"/>
              </a:rPr>
              <a:t>The average expenditure on seeds has increased from PHP 3,000/ha in 2009 to over PHP 10,000/ha in 2018 (PSA)</a:t>
            </a:r>
          </a:p>
          <a:p>
            <a:pPr lvl="2">
              <a:buFontTx/>
              <a:buChar char="-"/>
            </a:pPr>
            <a:endParaRPr lang="en-PH" sz="2000" dirty="0">
              <a:latin typeface="Century Gothic" panose="020B0502020202020204" pitchFamily="34" charset="0"/>
            </a:endParaRPr>
          </a:p>
          <a:p>
            <a:pPr lvl="2">
              <a:buFontTx/>
              <a:buChar char="-"/>
            </a:pPr>
            <a:r>
              <a:rPr lang="en-PH" sz="2000" dirty="0">
                <a:latin typeface="Century Gothic" panose="020B0502020202020204" pitchFamily="34" charset="0"/>
              </a:rPr>
              <a:t>Local seed producers need licenses from multinational companies to produce accredited GM seeds.</a:t>
            </a:r>
          </a:p>
          <a:p>
            <a:pPr lvl="2">
              <a:buFontTx/>
              <a:buChar char="-"/>
            </a:pPr>
            <a:endParaRPr lang="en-PH" sz="2000" dirty="0">
              <a:latin typeface="Century Gothic" panose="020B0502020202020204" pitchFamily="34" charset="0"/>
            </a:endParaRPr>
          </a:p>
          <a:p>
            <a:pPr lvl="2">
              <a:buFontTx/>
              <a:buChar char="-"/>
            </a:pPr>
            <a:r>
              <a:rPr lang="en-PH" sz="2000" dirty="0">
                <a:latin typeface="Century Gothic" panose="020B0502020202020204" pitchFamily="34" charset="0"/>
              </a:rPr>
              <a:t>Restrictive pricing of accredited GM seeds leads to the proliferation and use of “sige-sige” or “</a:t>
            </a:r>
            <a:r>
              <a:rPr lang="en-PH" sz="2000" dirty="0" err="1">
                <a:latin typeface="Century Gothic" panose="020B0502020202020204" pitchFamily="34" charset="0"/>
              </a:rPr>
              <a:t>ukay-ukay</a:t>
            </a:r>
            <a:r>
              <a:rPr lang="en-PH" sz="2000" dirty="0">
                <a:latin typeface="Century Gothic" panose="020B0502020202020204" pitchFamily="34" charset="0"/>
              </a:rPr>
              <a:t>” seeds (KIIs, 2019)</a:t>
            </a:r>
          </a:p>
        </p:txBody>
      </p:sp>
      <p:sp>
        <p:nvSpPr>
          <p:cNvPr id="6" name="Text Placeholder 14">
            <a:extLst>
              <a:ext uri="{FF2B5EF4-FFF2-40B4-BE49-F238E27FC236}">
                <a16:creationId xmlns:a16="http://schemas.microsoft.com/office/drawing/2014/main" xmlns="" id="{476B2426-AE8D-43EC-82CE-FA57A87893BA}"/>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150500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Box 2">
            <a:extLst>
              <a:ext uri="{FF2B5EF4-FFF2-40B4-BE49-F238E27FC236}">
                <a16:creationId xmlns:a16="http://schemas.microsoft.com/office/drawing/2014/main" xmlns="" id="{427DEA4A-6813-48F5-880B-94D0C0CD6FD0}"/>
              </a:ext>
            </a:extLst>
          </p:cNvPr>
          <p:cNvSpPr txBox="1">
            <a:spLocks noChangeArrowheads="1"/>
          </p:cNvSpPr>
          <p:nvPr/>
        </p:nvSpPr>
        <p:spPr bwMode="auto">
          <a:xfrm>
            <a:off x="1577990" y="564248"/>
            <a:ext cx="1171575" cy="521061"/>
          </a:xfrm>
          <a:prstGeom prst="rect">
            <a:avLst/>
          </a:prstGeom>
          <a:solidFill>
            <a:srgbClr val="99FFCC"/>
          </a:solidFill>
          <a:ln w="9525">
            <a:noFill/>
            <a:miter lim="800000"/>
            <a:headEnd/>
            <a:tailEnd/>
          </a:ln>
          <a:scene3d>
            <a:camera prst="orthographicFront"/>
            <a:lightRig rig="threePt" dir="t"/>
          </a:scene3d>
          <a:sp3d>
            <a:bevelT/>
          </a:sp3d>
        </p:spPr>
        <p:txBody>
          <a:bodyPr rot="0" vert="horz" wrap="square" lIns="91440" tIns="45720" rIns="91440" bIns="45720" anchor="t" anchorCtr="0">
            <a:noAutofit/>
          </a:bodyPr>
          <a:lstStyle/>
          <a:p>
            <a:pPr algn="ctr">
              <a:spcAft>
                <a:spcPts val="0"/>
              </a:spcAft>
            </a:pPr>
            <a:r>
              <a:rPr lang="en-PH" sz="1200" b="1" dirty="0">
                <a:effectLst/>
                <a:latin typeface="Century Gothic" panose="020B0502020202020204" pitchFamily="34" charset="0"/>
                <a:ea typeface="Calibri" panose="020F0502020204030204" pitchFamily="34" charset="0"/>
                <a:cs typeface="Times New Roman" panose="02020603050405020304" pitchFamily="18" charset="0"/>
              </a:rPr>
              <a:t>Seed Company</a:t>
            </a:r>
          </a:p>
        </p:txBody>
      </p:sp>
      <p:sp>
        <p:nvSpPr>
          <p:cNvPr id="7" name="Text Box 2">
            <a:extLst>
              <a:ext uri="{FF2B5EF4-FFF2-40B4-BE49-F238E27FC236}">
                <a16:creationId xmlns:a16="http://schemas.microsoft.com/office/drawing/2014/main" xmlns="" id="{AFF45609-AF8C-4FDE-8F49-F675C7F71A67}"/>
              </a:ext>
            </a:extLst>
          </p:cNvPr>
          <p:cNvSpPr txBox="1">
            <a:spLocks noChangeArrowheads="1"/>
          </p:cNvSpPr>
          <p:nvPr/>
        </p:nvSpPr>
        <p:spPr bwMode="auto">
          <a:xfrm>
            <a:off x="3178190" y="576948"/>
            <a:ext cx="1171575" cy="508360"/>
          </a:xfrm>
          <a:prstGeom prst="rect">
            <a:avLst/>
          </a:prstGeom>
          <a:solidFill>
            <a:srgbClr val="99FFCC"/>
          </a:solidFill>
          <a:ln w="9525">
            <a:noFill/>
            <a:miter lim="800000"/>
            <a:headEnd/>
            <a:tailEnd/>
          </a:ln>
          <a:scene3d>
            <a:camera prst="orthographicFront"/>
            <a:lightRig rig="threePt" dir="t"/>
          </a:scene3d>
          <a:sp3d>
            <a:bevelT/>
          </a:sp3d>
        </p:spPr>
        <p:txBody>
          <a:bodyPr rot="0" vert="horz" wrap="square" lIns="91440" tIns="45720" rIns="91440" bIns="45720" anchor="ctr" anchorCtr="0">
            <a:noAutofit/>
          </a:bodyPr>
          <a:lstStyle/>
          <a:p>
            <a:pPr algn="ctr">
              <a:spcAft>
                <a:spcPts val="0"/>
              </a:spcAft>
            </a:pPr>
            <a:r>
              <a:rPr lang="en-PH" sz="1200" b="1" dirty="0">
                <a:effectLst/>
                <a:latin typeface="Century Gothic" panose="020B0502020202020204" pitchFamily="34" charset="0"/>
                <a:ea typeface="Calibri" panose="020F0502020204030204" pitchFamily="34" charset="0"/>
                <a:cs typeface="Times New Roman" panose="02020603050405020304" pitchFamily="18" charset="0"/>
              </a:rPr>
              <a:t>Distributor</a:t>
            </a:r>
          </a:p>
        </p:txBody>
      </p:sp>
      <p:sp>
        <p:nvSpPr>
          <p:cNvPr id="8" name="Text Box 3">
            <a:extLst>
              <a:ext uri="{FF2B5EF4-FFF2-40B4-BE49-F238E27FC236}">
                <a16:creationId xmlns:a16="http://schemas.microsoft.com/office/drawing/2014/main" xmlns="" id="{6F4D3862-E6AA-492F-A5B8-966A4E130B1D}"/>
              </a:ext>
            </a:extLst>
          </p:cNvPr>
          <p:cNvSpPr txBox="1">
            <a:spLocks noChangeArrowheads="1"/>
          </p:cNvSpPr>
          <p:nvPr/>
        </p:nvSpPr>
        <p:spPr bwMode="auto">
          <a:xfrm>
            <a:off x="4768865" y="585203"/>
            <a:ext cx="1171575" cy="500104"/>
          </a:xfrm>
          <a:prstGeom prst="rect">
            <a:avLst/>
          </a:prstGeom>
          <a:solidFill>
            <a:srgbClr val="99FFCC"/>
          </a:solidFill>
          <a:ln w="9525">
            <a:noFill/>
            <a:miter lim="800000"/>
            <a:headEnd/>
            <a:tailEnd/>
          </a:ln>
          <a:scene3d>
            <a:camera prst="orthographicFront"/>
            <a:lightRig rig="threePt" dir="t"/>
          </a:scene3d>
          <a:sp3d>
            <a:bevelT/>
          </a:sp3d>
        </p:spPr>
        <p:txBody>
          <a:bodyPr rot="0" vert="horz" wrap="square" lIns="91440" tIns="45720" rIns="91440" bIns="45720" anchor="ctr" anchorCtr="0">
            <a:noAutofit/>
          </a:bodyPr>
          <a:lstStyle/>
          <a:p>
            <a:pPr algn="ctr">
              <a:spcAft>
                <a:spcPts val="0"/>
              </a:spcAft>
            </a:pPr>
            <a:r>
              <a:rPr lang="en-PH" sz="1200" b="1">
                <a:effectLst/>
                <a:latin typeface="Century Gothic" panose="020B0502020202020204" pitchFamily="34" charset="0"/>
                <a:ea typeface="Calibri" panose="020F0502020204030204" pitchFamily="34" charset="0"/>
                <a:cs typeface="Times New Roman" panose="02020603050405020304" pitchFamily="18" charset="0"/>
              </a:rPr>
              <a:t>Retailer</a:t>
            </a:r>
          </a:p>
        </p:txBody>
      </p:sp>
      <p:sp>
        <p:nvSpPr>
          <p:cNvPr id="9" name="Text Box 23">
            <a:extLst>
              <a:ext uri="{FF2B5EF4-FFF2-40B4-BE49-F238E27FC236}">
                <a16:creationId xmlns:a16="http://schemas.microsoft.com/office/drawing/2014/main" xmlns="" id="{432B84E7-B52D-46BC-975C-17F82EF69FF3}"/>
              </a:ext>
            </a:extLst>
          </p:cNvPr>
          <p:cNvSpPr txBox="1">
            <a:spLocks noChangeArrowheads="1"/>
          </p:cNvSpPr>
          <p:nvPr/>
        </p:nvSpPr>
        <p:spPr bwMode="auto">
          <a:xfrm>
            <a:off x="6359540" y="587743"/>
            <a:ext cx="1171575" cy="497564"/>
          </a:xfrm>
          <a:prstGeom prst="rect">
            <a:avLst/>
          </a:prstGeom>
          <a:solidFill>
            <a:srgbClr val="99FFCC"/>
          </a:solidFill>
          <a:ln w="9525">
            <a:noFill/>
            <a:miter lim="800000"/>
            <a:headEnd/>
            <a:tailEnd/>
          </a:ln>
          <a:scene3d>
            <a:camera prst="orthographicFront"/>
            <a:lightRig rig="threePt" dir="t"/>
          </a:scene3d>
          <a:sp3d>
            <a:bevelT/>
          </a:sp3d>
        </p:spPr>
        <p:txBody>
          <a:bodyPr rot="0" vert="horz" wrap="square" lIns="91440" tIns="45720" rIns="91440" bIns="45720" anchor="ctr" anchorCtr="0">
            <a:noAutofit/>
          </a:bodyPr>
          <a:lstStyle/>
          <a:p>
            <a:pPr algn="ctr">
              <a:spcAft>
                <a:spcPts val="0"/>
              </a:spcAft>
            </a:pPr>
            <a:r>
              <a:rPr lang="en-PH" sz="1200" b="1">
                <a:effectLst/>
                <a:latin typeface="Century Gothic" panose="020B0502020202020204" pitchFamily="34" charset="0"/>
                <a:ea typeface="Calibri" panose="020F0502020204030204" pitchFamily="34" charset="0"/>
                <a:cs typeface="Times New Roman" panose="02020603050405020304" pitchFamily="18" charset="0"/>
              </a:rPr>
              <a:t>Farmer</a:t>
            </a:r>
          </a:p>
        </p:txBody>
      </p:sp>
      <p:cxnSp>
        <p:nvCxnSpPr>
          <p:cNvPr id="10" name="Straight Arrow Connector 9">
            <a:extLst>
              <a:ext uri="{FF2B5EF4-FFF2-40B4-BE49-F238E27FC236}">
                <a16:creationId xmlns:a16="http://schemas.microsoft.com/office/drawing/2014/main" xmlns="" id="{EF4363AF-1D33-4EDD-A2B1-F9F2B9514C06}"/>
              </a:ext>
            </a:extLst>
          </p:cNvPr>
          <p:cNvCxnSpPr/>
          <p:nvPr/>
        </p:nvCxnSpPr>
        <p:spPr>
          <a:xfrm>
            <a:off x="2759090" y="754748"/>
            <a:ext cx="428625" cy="0"/>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1" name="Straight Arrow Connector 10">
            <a:extLst>
              <a:ext uri="{FF2B5EF4-FFF2-40B4-BE49-F238E27FC236}">
                <a16:creationId xmlns:a16="http://schemas.microsoft.com/office/drawing/2014/main" xmlns="" id="{94256134-0C21-4B1F-886B-222D6F0400CB}"/>
              </a:ext>
            </a:extLst>
          </p:cNvPr>
          <p:cNvCxnSpPr/>
          <p:nvPr/>
        </p:nvCxnSpPr>
        <p:spPr>
          <a:xfrm>
            <a:off x="4330715" y="764273"/>
            <a:ext cx="428625" cy="0"/>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2" name="Straight Arrow Connector 11">
            <a:extLst>
              <a:ext uri="{FF2B5EF4-FFF2-40B4-BE49-F238E27FC236}">
                <a16:creationId xmlns:a16="http://schemas.microsoft.com/office/drawing/2014/main" xmlns="" id="{E5C6A875-30F1-479B-A1F0-027F35E4699D}"/>
              </a:ext>
            </a:extLst>
          </p:cNvPr>
          <p:cNvCxnSpPr/>
          <p:nvPr/>
        </p:nvCxnSpPr>
        <p:spPr>
          <a:xfrm>
            <a:off x="5930915" y="773798"/>
            <a:ext cx="428625" cy="0"/>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13" name="Rectangle 12">
            <a:extLst>
              <a:ext uri="{FF2B5EF4-FFF2-40B4-BE49-F238E27FC236}">
                <a16:creationId xmlns:a16="http://schemas.microsoft.com/office/drawing/2014/main" xmlns="" id="{5AD9C911-97EE-4409-A880-C0BD87CD5867}"/>
              </a:ext>
            </a:extLst>
          </p:cNvPr>
          <p:cNvSpPr/>
          <p:nvPr/>
        </p:nvSpPr>
        <p:spPr>
          <a:xfrm>
            <a:off x="1478422" y="1201787"/>
            <a:ext cx="6236605" cy="338554"/>
          </a:xfrm>
          <a:prstGeom prst="rect">
            <a:avLst/>
          </a:prstGeom>
        </p:spPr>
        <p:txBody>
          <a:bodyPr wrap="square">
            <a:spAutoFit/>
          </a:bodyPr>
          <a:lstStyle/>
          <a:p>
            <a:pPr algn="ctr"/>
            <a:r>
              <a:rPr lang="en-PH" sz="1600" b="1" dirty="0">
                <a:latin typeface="Century Gothic" panose="020B0502020202020204" pitchFamily="34" charset="0"/>
                <a:ea typeface="Calibri" panose="020F0502020204030204" pitchFamily="34" charset="0"/>
              </a:rPr>
              <a:t>Distribution of seeds from seed producer to farmers</a:t>
            </a:r>
            <a:endParaRPr lang="en-PH" sz="1600" b="1" dirty="0">
              <a:latin typeface="Century Gothic" panose="020B0502020202020204" pitchFamily="34" charset="0"/>
            </a:endParaRPr>
          </a:p>
        </p:txBody>
      </p:sp>
      <p:sp>
        <p:nvSpPr>
          <p:cNvPr id="15" name="Rectangle 14">
            <a:extLst>
              <a:ext uri="{FF2B5EF4-FFF2-40B4-BE49-F238E27FC236}">
                <a16:creationId xmlns:a16="http://schemas.microsoft.com/office/drawing/2014/main" xmlns="" id="{5C50C2D5-3163-48E7-8100-6D5EE44914FD}"/>
              </a:ext>
            </a:extLst>
          </p:cNvPr>
          <p:cNvSpPr/>
          <p:nvPr/>
        </p:nvSpPr>
        <p:spPr>
          <a:xfrm>
            <a:off x="1577990" y="5956083"/>
            <a:ext cx="5963353" cy="646331"/>
          </a:xfrm>
          <a:prstGeom prst="rect">
            <a:avLst/>
          </a:prstGeom>
        </p:spPr>
        <p:txBody>
          <a:bodyPr wrap="square">
            <a:spAutoFit/>
          </a:bodyPr>
          <a:lstStyle/>
          <a:p>
            <a:pPr algn="ctr">
              <a:spcAft>
                <a:spcPts val="0"/>
              </a:spcAft>
            </a:pPr>
            <a:r>
              <a:rPr lang="en-PH" b="1" dirty="0">
                <a:latin typeface="Century Gothic" panose="020B0502020202020204" pitchFamily="34" charset="0"/>
                <a:ea typeface="Calibri" panose="020F0502020204030204" pitchFamily="34" charset="0"/>
                <a:cs typeface="Times New Roman" panose="02020603050405020304" pitchFamily="18" charset="0"/>
              </a:rPr>
              <a:t>Average seed costs paid in cash by yellow corn farmers  from Region 1 and 2</a:t>
            </a:r>
            <a:endParaRPr lang="en-PH" sz="2000" b="1"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xmlns="" id="{5F7CB8A2-01A5-4921-9AEC-33298538FDDE}"/>
              </a:ext>
            </a:extLst>
          </p:cNvPr>
          <p:cNvSpPr/>
          <p:nvPr/>
        </p:nvSpPr>
        <p:spPr>
          <a:xfrm>
            <a:off x="1478422" y="5643187"/>
            <a:ext cx="2196270" cy="246221"/>
          </a:xfrm>
          <a:prstGeom prst="rect">
            <a:avLst/>
          </a:prstGeom>
        </p:spPr>
        <p:txBody>
          <a:bodyPr wrap="square">
            <a:spAutoFit/>
          </a:bodyPr>
          <a:lstStyle/>
          <a:p>
            <a:pPr marL="609600" indent="-609600">
              <a:spcAft>
                <a:spcPts val="0"/>
              </a:spcAft>
            </a:pPr>
            <a:r>
              <a:rPr lang="en-PH" sz="1000" dirty="0">
                <a:latin typeface="Century Gothic" panose="020B0502020202020204" pitchFamily="34" charset="0"/>
                <a:ea typeface="Calibri" panose="020F0502020204030204" pitchFamily="34" charset="0"/>
                <a:cs typeface="Times New Roman" panose="02020603050405020304" pitchFamily="18" charset="0"/>
              </a:rPr>
              <a:t>Source: PSA, 2019</a:t>
            </a:r>
            <a:endParaRPr lang="en-PH" sz="1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xmlns="" id="{60D10A15-AA4F-CD47-AE73-6BDFC6FD1C56}"/>
              </a:ext>
            </a:extLst>
          </p:cNvPr>
          <p:cNvSpPr/>
          <p:nvPr/>
        </p:nvSpPr>
        <p:spPr>
          <a:xfrm>
            <a:off x="318929" y="49023"/>
            <a:ext cx="3195105" cy="369332"/>
          </a:xfrm>
          <a:prstGeom prst="rect">
            <a:avLst/>
          </a:prstGeom>
        </p:spPr>
        <p:txBody>
          <a:bodyPr wrap="none">
            <a:spAutoFit/>
          </a:bodyPr>
          <a:lstStyle/>
          <a:p>
            <a:r>
              <a:rPr lang="en-PH" b="1" i="1" dirty="0">
                <a:latin typeface="Century Gothic" panose="020B0502020202020204" pitchFamily="34" charset="0"/>
              </a:rPr>
              <a:t>Possible competition issues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826" y="1919583"/>
            <a:ext cx="7063648" cy="3723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0866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96C59DB-2611-43F9-A2CE-27F7660E5896}"/>
              </a:ext>
            </a:extLst>
          </p:cNvPr>
          <p:cNvSpPr>
            <a:spLocks noGrp="1"/>
          </p:cNvSpPr>
          <p:nvPr>
            <p:ph idx="1"/>
          </p:nvPr>
        </p:nvSpPr>
        <p:spPr>
          <a:xfrm>
            <a:off x="0" y="582943"/>
            <a:ext cx="8605019" cy="5126193"/>
          </a:xfrm>
        </p:spPr>
        <p:txBody>
          <a:bodyPr>
            <a:noAutofit/>
          </a:bodyPr>
          <a:lstStyle/>
          <a:p>
            <a:pPr lvl="1"/>
            <a:r>
              <a:rPr lang="en-PH" sz="2200" dirty="0">
                <a:latin typeface="Century Gothic" panose="020B0502020202020204" pitchFamily="34" charset="0"/>
              </a:rPr>
              <a:t>Fertilizer</a:t>
            </a:r>
          </a:p>
          <a:p>
            <a:pPr lvl="2">
              <a:buFontTx/>
              <a:buChar char="-"/>
            </a:pPr>
            <a:r>
              <a:rPr lang="en-PH" sz="2200" dirty="0">
                <a:latin typeface="Century Gothic" panose="020B0502020202020204" pitchFamily="34" charset="0"/>
              </a:rPr>
              <a:t>No evidence for “localized monopolies” (PIDS studies: Briones, 2016 and </a:t>
            </a:r>
            <a:r>
              <a:rPr lang="en-PH" sz="2200" dirty="0" err="1">
                <a:latin typeface="Century Gothic" panose="020B0502020202020204" pitchFamily="34" charset="0"/>
              </a:rPr>
              <a:t>Galang</a:t>
            </a:r>
            <a:r>
              <a:rPr lang="en-PH" sz="2200" dirty="0">
                <a:latin typeface="Century Gothic" panose="020B0502020202020204" pitchFamily="34" charset="0"/>
              </a:rPr>
              <a:t>, 2017)</a:t>
            </a:r>
          </a:p>
          <a:p>
            <a:pPr lvl="2">
              <a:buFontTx/>
              <a:buChar char="-"/>
            </a:pPr>
            <a:endParaRPr lang="en-PH" sz="2200" dirty="0">
              <a:latin typeface="Century Gothic" panose="020B0502020202020204" pitchFamily="34" charset="0"/>
            </a:endParaRPr>
          </a:p>
          <a:p>
            <a:pPr lvl="2">
              <a:buFontTx/>
              <a:buChar char="-"/>
            </a:pPr>
            <a:r>
              <a:rPr lang="en-PH" sz="2200" dirty="0">
                <a:latin typeface="Century Gothic" panose="020B0502020202020204" pitchFamily="34" charset="0"/>
              </a:rPr>
              <a:t>Regional price differences can be attributed to logistics-related costs</a:t>
            </a:r>
          </a:p>
          <a:p>
            <a:pPr marL="914400" lvl="2" indent="0">
              <a:buNone/>
            </a:pPr>
            <a:endParaRPr lang="en-PH" sz="2200" dirty="0">
              <a:latin typeface="Century Gothic" panose="020B0502020202020204" pitchFamily="34" charset="0"/>
            </a:endParaRPr>
          </a:p>
          <a:p>
            <a:pPr lvl="1"/>
            <a:r>
              <a:rPr lang="en-PH" sz="2200" dirty="0">
                <a:latin typeface="Century Gothic" panose="020B0502020202020204" pitchFamily="34" charset="0"/>
              </a:rPr>
              <a:t>Corn  Output</a:t>
            </a:r>
          </a:p>
          <a:p>
            <a:pPr lvl="2">
              <a:buFontTx/>
              <a:buChar char="-"/>
            </a:pPr>
            <a:r>
              <a:rPr lang="en-PH" sz="2200" dirty="0">
                <a:latin typeface="Century Gothic" panose="020B0502020202020204" pitchFamily="34" charset="0"/>
              </a:rPr>
              <a:t>Feed millers are able to import corn and other substitutes at anytime within the year in search of lower cost.</a:t>
            </a:r>
          </a:p>
          <a:p>
            <a:pPr lvl="2">
              <a:buFontTx/>
              <a:buChar char="-"/>
            </a:pPr>
            <a:endParaRPr lang="en-PH" sz="2200" dirty="0">
              <a:latin typeface="Century Gothic" panose="020B0502020202020204" pitchFamily="34" charset="0"/>
            </a:endParaRPr>
          </a:p>
          <a:p>
            <a:pPr lvl="2">
              <a:buFontTx/>
              <a:buChar char="-"/>
            </a:pPr>
            <a:r>
              <a:rPr lang="en-PH" sz="2200" dirty="0">
                <a:latin typeface="Century Gothic" panose="020B0502020202020204" pitchFamily="34" charset="0"/>
              </a:rPr>
              <a:t>Producers are forced to settle for the best price available to them.</a:t>
            </a:r>
          </a:p>
          <a:p>
            <a:pPr marL="457200" lvl="1" indent="0">
              <a:buNone/>
            </a:pPr>
            <a:endParaRPr lang="en-PH" sz="2200" dirty="0"/>
          </a:p>
          <a:p>
            <a:pPr lvl="1"/>
            <a:endParaRPr lang="en-PH" sz="2200" dirty="0"/>
          </a:p>
          <a:p>
            <a:pPr lvl="2">
              <a:buFontTx/>
              <a:buChar char="-"/>
            </a:pPr>
            <a:endParaRPr lang="en-PH" sz="2200" dirty="0"/>
          </a:p>
        </p:txBody>
      </p:sp>
      <p:sp>
        <p:nvSpPr>
          <p:cNvPr id="6" name="Text Placeholder 14">
            <a:extLst>
              <a:ext uri="{FF2B5EF4-FFF2-40B4-BE49-F238E27FC236}">
                <a16:creationId xmlns:a16="http://schemas.microsoft.com/office/drawing/2014/main" xmlns="" id="{42FAFDF0-7DD0-4006-AA30-7085711DEDCB}"/>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4" name="Rectangle 3">
            <a:extLst>
              <a:ext uri="{FF2B5EF4-FFF2-40B4-BE49-F238E27FC236}">
                <a16:creationId xmlns:a16="http://schemas.microsoft.com/office/drawing/2014/main" xmlns="" id="{D5F64328-5307-D944-B809-F2D9EEFFF262}"/>
              </a:ext>
            </a:extLst>
          </p:cNvPr>
          <p:cNvSpPr/>
          <p:nvPr/>
        </p:nvSpPr>
        <p:spPr>
          <a:xfrm>
            <a:off x="318928" y="146005"/>
            <a:ext cx="3868367" cy="430887"/>
          </a:xfrm>
          <a:prstGeom prst="rect">
            <a:avLst/>
          </a:prstGeom>
        </p:spPr>
        <p:txBody>
          <a:bodyPr wrap="none">
            <a:spAutoFit/>
          </a:bodyPr>
          <a:lstStyle/>
          <a:p>
            <a:r>
              <a:rPr lang="en-PH" sz="2200" b="1" i="1" dirty="0">
                <a:latin typeface="Century Gothic" panose="020B0502020202020204" pitchFamily="34" charset="0"/>
              </a:rPr>
              <a:t>Possible competition issues</a:t>
            </a:r>
          </a:p>
        </p:txBody>
      </p:sp>
    </p:spTree>
    <p:extLst>
      <p:ext uri="{BB962C8B-B14F-4D97-AF65-F5344CB8AC3E}">
        <p14:creationId xmlns:p14="http://schemas.microsoft.com/office/powerpoint/2010/main" val="4051788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D6DCE00-924D-474B-91C2-EA16931034E0}"/>
              </a:ext>
            </a:extLst>
          </p:cNvPr>
          <p:cNvSpPr>
            <a:spLocks noGrp="1"/>
          </p:cNvSpPr>
          <p:nvPr>
            <p:ph idx="1"/>
          </p:nvPr>
        </p:nvSpPr>
        <p:spPr>
          <a:xfrm>
            <a:off x="149162" y="1073845"/>
            <a:ext cx="8592458" cy="3671437"/>
          </a:xfrm>
        </p:spPr>
        <p:txBody>
          <a:bodyPr/>
          <a:lstStyle/>
          <a:p>
            <a:pPr marL="623888" indent="-623888">
              <a:buNone/>
            </a:pPr>
            <a:r>
              <a:rPr lang="en-PH" sz="2800" b="1" dirty="0">
                <a:latin typeface="Century Gothic" panose="020B0502020202020204" pitchFamily="34" charset="0"/>
              </a:rPr>
              <a:t>D.  Policies and Regulations relevant to possible competition issues</a:t>
            </a:r>
          </a:p>
          <a:p>
            <a:pPr lvl="1"/>
            <a:endParaRPr lang="en-US" sz="2400" dirty="0"/>
          </a:p>
          <a:p>
            <a:pPr lvl="1"/>
            <a:r>
              <a:rPr lang="en-US" sz="2400" b="1" dirty="0">
                <a:latin typeface="Century Gothic" panose="020B0502020202020204" pitchFamily="34" charset="0"/>
              </a:rPr>
              <a:t>RA 7308 or Seed Industry Development Act</a:t>
            </a:r>
          </a:p>
          <a:p>
            <a:pPr lvl="2">
              <a:buFontTx/>
              <a:buChar char="-"/>
            </a:pPr>
            <a:r>
              <a:rPr lang="en-PH" sz="2400" dirty="0">
                <a:latin typeface="Century Gothic" panose="020B0502020202020204" pitchFamily="34" charset="0"/>
              </a:rPr>
              <a:t>New varieties have to undergo series of tests and pass the standards before they get accredited</a:t>
            </a:r>
          </a:p>
          <a:p>
            <a:pPr lvl="2">
              <a:buFontTx/>
              <a:buChar char="-"/>
            </a:pPr>
            <a:r>
              <a:rPr lang="en-PH" sz="2400" dirty="0">
                <a:latin typeface="Century Gothic" panose="020B0502020202020204" pitchFamily="34" charset="0"/>
              </a:rPr>
              <a:t>Farmers need not patronize those accredited varieties, but they are left to their own resources and risks</a:t>
            </a:r>
            <a:endParaRPr lang="en-US" sz="2400" dirty="0">
              <a:latin typeface="Century Gothic" panose="020B0502020202020204" pitchFamily="34" charset="0"/>
            </a:endParaRPr>
          </a:p>
          <a:p>
            <a:pPr marL="457200" lvl="1" indent="0">
              <a:buNone/>
            </a:pPr>
            <a:endParaRPr lang="en-PH" dirty="0"/>
          </a:p>
        </p:txBody>
      </p:sp>
      <p:sp>
        <p:nvSpPr>
          <p:cNvPr id="6" name="Text Placeholder 14">
            <a:extLst>
              <a:ext uri="{FF2B5EF4-FFF2-40B4-BE49-F238E27FC236}">
                <a16:creationId xmlns:a16="http://schemas.microsoft.com/office/drawing/2014/main" xmlns="" id="{38720F02-7425-48BD-B5CE-387E114EEAA1}"/>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40675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843A982-B673-47F6-B431-F37E1F896C64}"/>
              </a:ext>
            </a:extLst>
          </p:cNvPr>
          <p:cNvSpPr>
            <a:spLocks noGrp="1"/>
          </p:cNvSpPr>
          <p:nvPr>
            <p:ph idx="1"/>
          </p:nvPr>
        </p:nvSpPr>
        <p:spPr>
          <a:xfrm>
            <a:off x="219205" y="767465"/>
            <a:ext cx="8922498" cy="5904962"/>
          </a:xfrm>
        </p:spPr>
        <p:txBody>
          <a:bodyPr>
            <a:noAutofit/>
          </a:bodyPr>
          <a:lstStyle/>
          <a:p>
            <a:pPr marL="444500" lvl="1" indent="-358775"/>
            <a:r>
              <a:rPr lang="en-US" sz="2200" b="1" dirty="0">
                <a:latin typeface="Century Gothic" panose="020B0502020202020204" pitchFamily="34" charset="0"/>
              </a:rPr>
              <a:t>RA 9168 or Plant Variety Protection Act (PVPA) and Joint Department Circular No. 1 (2016) or JDC No. 1 (2016)</a:t>
            </a:r>
          </a:p>
          <a:p>
            <a:pPr lvl="2">
              <a:buFontTx/>
              <a:buChar char="-"/>
            </a:pPr>
            <a:endParaRPr lang="en-US" sz="2200" dirty="0">
              <a:latin typeface="Century Gothic" panose="020B0502020202020204" pitchFamily="34" charset="0"/>
            </a:endParaRPr>
          </a:p>
          <a:p>
            <a:pPr marL="896938" lvl="2" indent="-273050">
              <a:buFontTx/>
              <a:buChar char="-"/>
            </a:pPr>
            <a:r>
              <a:rPr lang="en-US" sz="2200" dirty="0">
                <a:latin typeface="Century Gothic" panose="020B0502020202020204" pitchFamily="34" charset="0"/>
              </a:rPr>
              <a:t>PVP certificate holders have the right to authorize the following:</a:t>
            </a:r>
          </a:p>
          <a:p>
            <a:pPr marL="1700213" lvl="3" indent="-328613">
              <a:buNone/>
            </a:pPr>
            <a:r>
              <a:rPr lang="en-US" sz="2200" dirty="0">
                <a:latin typeface="Century Gothic" panose="020B0502020202020204" pitchFamily="34" charset="0"/>
              </a:rPr>
              <a:t>a. Production or reproduction </a:t>
            </a:r>
          </a:p>
          <a:p>
            <a:pPr marL="1700213" lvl="3" indent="-328613">
              <a:buNone/>
            </a:pPr>
            <a:r>
              <a:rPr lang="en-US" sz="2200" dirty="0">
                <a:latin typeface="Century Gothic" panose="020B0502020202020204" pitchFamily="34" charset="0"/>
              </a:rPr>
              <a:t>b. Conditioning for the purpose of propagation </a:t>
            </a:r>
          </a:p>
          <a:p>
            <a:pPr marL="1700213" lvl="3" indent="-328613">
              <a:buNone/>
            </a:pPr>
            <a:r>
              <a:rPr lang="en-US" sz="2200" dirty="0">
                <a:latin typeface="Century Gothic" panose="020B0502020202020204" pitchFamily="34" charset="0"/>
              </a:rPr>
              <a:t>c. Offering for sale </a:t>
            </a:r>
          </a:p>
          <a:p>
            <a:pPr marL="1700213" lvl="3" indent="-328613">
              <a:buNone/>
            </a:pPr>
            <a:r>
              <a:rPr lang="en-US" sz="2200" dirty="0">
                <a:latin typeface="Century Gothic" panose="020B0502020202020204" pitchFamily="34" charset="0"/>
              </a:rPr>
              <a:t>d. Selling or other marketing </a:t>
            </a:r>
          </a:p>
          <a:p>
            <a:pPr marL="1700213" lvl="3" indent="-328613">
              <a:buNone/>
            </a:pPr>
            <a:r>
              <a:rPr lang="en-US" sz="2200" dirty="0">
                <a:latin typeface="Century Gothic" panose="020B0502020202020204" pitchFamily="34" charset="0"/>
              </a:rPr>
              <a:t>e. Exporting </a:t>
            </a:r>
          </a:p>
          <a:p>
            <a:pPr marL="1700213" lvl="3" indent="-328613">
              <a:buNone/>
            </a:pPr>
            <a:r>
              <a:rPr lang="en-US" sz="2200" dirty="0">
                <a:latin typeface="Century Gothic" panose="020B0502020202020204" pitchFamily="34" charset="0"/>
              </a:rPr>
              <a:t>f. Importing</a:t>
            </a:r>
          </a:p>
          <a:p>
            <a:pPr marL="1700213" lvl="3" indent="-328613">
              <a:buNone/>
            </a:pPr>
            <a:r>
              <a:rPr lang="en-US" sz="2200" dirty="0">
                <a:latin typeface="Century Gothic" panose="020B0502020202020204" pitchFamily="34" charset="0"/>
              </a:rPr>
              <a:t>g. Stocking for any purpose mentioned above</a:t>
            </a:r>
          </a:p>
          <a:p>
            <a:pPr marL="1700213" lvl="3" indent="-328613">
              <a:buNone/>
            </a:pPr>
            <a:endParaRPr lang="en-US" sz="2200" dirty="0">
              <a:latin typeface="Century Gothic" panose="020B0502020202020204" pitchFamily="34" charset="0"/>
            </a:endParaRPr>
          </a:p>
          <a:p>
            <a:pPr marL="914400" lvl="2" indent="0">
              <a:buNone/>
            </a:pPr>
            <a:r>
              <a:rPr lang="en-US" sz="2200" dirty="0">
                <a:latin typeface="Century Gothic" panose="020B0502020202020204" pitchFamily="34" charset="0"/>
              </a:rPr>
              <a:t>- </a:t>
            </a:r>
            <a:r>
              <a:rPr lang="en-PH" sz="2200" dirty="0">
                <a:latin typeface="Century Gothic" panose="020B0502020202020204" pitchFamily="34" charset="0"/>
              </a:rPr>
              <a:t>In JDC No. 1 (2016), the owner of the technology owner could always renew their application to commercialize their technology every five years</a:t>
            </a:r>
            <a:endParaRPr lang="en-US" sz="2200" dirty="0">
              <a:latin typeface="Century Gothic" panose="020B0502020202020204" pitchFamily="34" charset="0"/>
            </a:endParaRPr>
          </a:p>
          <a:p>
            <a:pPr lvl="1"/>
            <a:endParaRPr lang="en-PH" sz="2200" dirty="0"/>
          </a:p>
        </p:txBody>
      </p:sp>
      <p:sp>
        <p:nvSpPr>
          <p:cNvPr id="6" name="Text Placeholder 14">
            <a:extLst>
              <a:ext uri="{FF2B5EF4-FFF2-40B4-BE49-F238E27FC236}">
                <a16:creationId xmlns:a16="http://schemas.microsoft.com/office/drawing/2014/main" xmlns="" id="{95F46061-B649-4003-B612-D895A2405798}"/>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2" name="Rectangle 1">
            <a:extLst>
              <a:ext uri="{FF2B5EF4-FFF2-40B4-BE49-F238E27FC236}">
                <a16:creationId xmlns:a16="http://schemas.microsoft.com/office/drawing/2014/main" xmlns="" id="{9BFA85AD-57EC-B044-81E9-BD2B4B8E18F0}"/>
              </a:ext>
            </a:extLst>
          </p:cNvPr>
          <p:cNvSpPr/>
          <p:nvPr/>
        </p:nvSpPr>
        <p:spPr>
          <a:xfrm>
            <a:off x="219204" y="202710"/>
            <a:ext cx="8716977" cy="400110"/>
          </a:xfrm>
          <a:prstGeom prst="rect">
            <a:avLst/>
          </a:prstGeom>
        </p:spPr>
        <p:txBody>
          <a:bodyPr wrap="square">
            <a:spAutoFit/>
          </a:bodyPr>
          <a:lstStyle/>
          <a:p>
            <a:pPr marL="623888" indent="-623888">
              <a:buNone/>
            </a:pPr>
            <a:r>
              <a:rPr lang="en-PH" sz="2000" b="1" i="1" dirty="0">
                <a:latin typeface="Century Gothic" panose="020B0502020202020204" pitchFamily="34" charset="0"/>
              </a:rPr>
              <a:t>Policies and Regulations relevant to possible competition issues</a:t>
            </a:r>
          </a:p>
        </p:txBody>
      </p:sp>
    </p:spTree>
    <p:extLst>
      <p:ext uri="{BB962C8B-B14F-4D97-AF65-F5344CB8AC3E}">
        <p14:creationId xmlns:p14="http://schemas.microsoft.com/office/powerpoint/2010/main" val="21526348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E1006EC-7B9B-4DEE-AA31-C1BDFC65BB2A}"/>
              </a:ext>
            </a:extLst>
          </p:cNvPr>
          <p:cNvSpPr>
            <a:spLocks noGrp="1"/>
          </p:cNvSpPr>
          <p:nvPr>
            <p:ph idx="1"/>
          </p:nvPr>
        </p:nvSpPr>
        <p:spPr>
          <a:xfrm>
            <a:off x="219205" y="1080491"/>
            <a:ext cx="8592458" cy="5227323"/>
          </a:xfrm>
        </p:spPr>
        <p:txBody>
          <a:bodyPr>
            <a:noAutofit/>
          </a:bodyPr>
          <a:lstStyle/>
          <a:p>
            <a:pPr lvl="1"/>
            <a:r>
              <a:rPr lang="en-PH" sz="2800" b="1" dirty="0">
                <a:latin typeface="Century Gothic" panose="020B0502020202020204" pitchFamily="34" charset="0"/>
              </a:rPr>
              <a:t>Markets for Local Corn</a:t>
            </a:r>
            <a:endParaRPr lang="en-PH" sz="2400" dirty="0">
              <a:latin typeface="Century Gothic" panose="020B0502020202020204" pitchFamily="34" charset="0"/>
            </a:endParaRPr>
          </a:p>
          <a:p>
            <a:pPr lvl="2">
              <a:spcBef>
                <a:spcPts val="0"/>
              </a:spcBef>
            </a:pPr>
            <a:r>
              <a:rPr lang="en-PH" sz="2400" dirty="0">
                <a:latin typeface="Century Gothic" panose="020B0502020202020204" pitchFamily="34" charset="0"/>
              </a:rPr>
              <a:t>The minimum access volume (MAV) as a means to ensure international trade and support local corn industry</a:t>
            </a:r>
          </a:p>
          <a:p>
            <a:pPr lvl="2">
              <a:spcBef>
                <a:spcPts val="0"/>
              </a:spcBef>
            </a:pPr>
            <a:endParaRPr lang="en-PH" sz="1000" dirty="0">
              <a:latin typeface="Century Gothic" panose="020B0502020202020204" pitchFamily="34" charset="0"/>
            </a:endParaRPr>
          </a:p>
          <a:p>
            <a:pPr lvl="2">
              <a:spcBef>
                <a:spcPts val="0"/>
              </a:spcBef>
            </a:pPr>
            <a:r>
              <a:rPr lang="en-US" sz="2400" dirty="0">
                <a:latin typeface="Century Gothic" panose="020B0502020202020204" pitchFamily="34" charset="0"/>
              </a:rPr>
              <a:t>Importers can avail a lower import duty of 5 percent if the produce comes from any ASEAN-member country. Report of trans shipment from high tariff country to low tariff country.</a:t>
            </a:r>
          </a:p>
          <a:p>
            <a:pPr lvl="2"/>
            <a:r>
              <a:rPr lang="en-PH" sz="2400" dirty="0">
                <a:latin typeface="Century Gothic" panose="020B0502020202020204" pitchFamily="34" charset="0"/>
              </a:rPr>
              <a:t>Yellow corn and feed wheat import trade is liberalized, anyone can now import</a:t>
            </a:r>
          </a:p>
          <a:p>
            <a:pPr lvl="2"/>
            <a:r>
              <a:rPr lang="en-PH" sz="2400" dirty="0">
                <a:latin typeface="Century Gothic" panose="020B0502020202020204" pitchFamily="34" charset="0"/>
              </a:rPr>
              <a:t>Importation is essentially open, but export is not</a:t>
            </a:r>
          </a:p>
          <a:p>
            <a:pPr lvl="2"/>
            <a:r>
              <a:rPr lang="en-PH" sz="2400" dirty="0">
                <a:latin typeface="Century Gothic" panose="020B0502020202020204" pitchFamily="34" charset="0"/>
              </a:rPr>
              <a:t>Tariff collected from importations supposedly meant to directly address the capability needs of local corn farmers like post-harvest and various field production needs.</a:t>
            </a:r>
          </a:p>
        </p:txBody>
      </p:sp>
      <p:sp>
        <p:nvSpPr>
          <p:cNvPr id="6" name="Text Placeholder 14">
            <a:extLst>
              <a:ext uri="{FF2B5EF4-FFF2-40B4-BE49-F238E27FC236}">
                <a16:creationId xmlns:a16="http://schemas.microsoft.com/office/drawing/2014/main" xmlns="" id="{24BCB641-CE81-4302-B5D7-F99040155D4A}"/>
              </a:ext>
            </a:extLst>
          </p:cNvPr>
          <p:cNvSpPr txBox="1">
            <a:spLocks/>
          </p:cNvSpPr>
          <p:nvPr/>
        </p:nvSpPr>
        <p:spPr>
          <a:xfrm>
            <a:off x="3796164" y="6042451"/>
            <a:ext cx="5141077" cy="530726"/>
          </a:xfrm>
          <a:prstGeom prst="rect">
            <a:avLst/>
          </a:prstGeom>
        </p:spPr>
        <p:txBody>
          <a:bodyPr vert="horz" lIns="91440" tIns="45720" rIns="91440" bIns="45720" rtlCol="0" anchor="ctr">
            <a:normAutofit fontScale="85000" lnSpcReduction="20000"/>
          </a:bodyPr>
          <a:lstStyle>
            <a:lvl1pPr marL="0" indent="0" algn="r" defTabSz="914400" rtl="0" eaLnBrk="1" latinLnBrk="0" hangingPunct="1">
              <a:lnSpc>
                <a:spcPct val="90000"/>
              </a:lnSpc>
              <a:spcBef>
                <a:spcPts val="1000"/>
              </a:spcBef>
              <a:buFont typeface="Arial" panose="020B0604020202020204" pitchFamily="34" charset="0"/>
              <a:buNone/>
              <a:defRPr sz="2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5" name="Rectangle 4">
            <a:extLst>
              <a:ext uri="{FF2B5EF4-FFF2-40B4-BE49-F238E27FC236}">
                <a16:creationId xmlns:a16="http://schemas.microsoft.com/office/drawing/2014/main" xmlns="" id="{EF218662-3CB0-244F-A889-844DB0A490A5}"/>
              </a:ext>
            </a:extLst>
          </p:cNvPr>
          <p:cNvSpPr/>
          <p:nvPr/>
        </p:nvSpPr>
        <p:spPr>
          <a:xfrm>
            <a:off x="359762" y="392300"/>
            <a:ext cx="8327038" cy="400110"/>
          </a:xfrm>
          <a:prstGeom prst="rect">
            <a:avLst/>
          </a:prstGeom>
        </p:spPr>
        <p:txBody>
          <a:bodyPr wrap="square">
            <a:spAutoFit/>
          </a:bodyPr>
          <a:lstStyle/>
          <a:p>
            <a:pPr marL="623888" indent="-623888">
              <a:buNone/>
            </a:pPr>
            <a:r>
              <a:rPr lang="en-PH" sz="2000" b="1" i="1" dirty="0">
                <a:latin typeface="Century Gothic" panose="020B0502020202020204" pitchFamily="34" charset="0"/>
              </a:rPr>
              <a:t>Policies and Regulations relevant to possible competition issues</a:t>
            </a:r>
          </a:p>
        </p:txBody>
      </p:sp>
    </p:spTree>
    <p:extLst>
      <p:ext uri="{BB962C8B-B14F-4D97-AF65-F5344CB8AC3E}">
        <p14:creationId xmlns:p14="http://schemas.microsoft.com/office/powerpoint/2010/main" val="6471942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DF63B-7DA8-450F-91D3-6D61C7CCB3D0}"/>
              </a:ext>
            </a:extLst>
          </p:cNvPr>
          <p:cNvSpPr>
            <a:spLocks noGrp="1"/>
          </p:cNvSpPr>
          <p:nvPr>
            <p:ph type="title"/>
          </p:nvPr>
        </p:nvSpPr>
        <p:spPr>
          <a:xfrm>
            <a:off x="344783" y="628795"/>
            <a:ext cx="8868228" cy="645524"/>
          </a:xfrm>
        </p:spPr>
        <p:txBody>
          <a:bodyPr>
            <a:normAutofit fontScale="90000"/>
          </a:bodyPr>
          <a:lstStyle/>
          <a:p>
            <a:pPr marL="623888" indent="-623888"/>
            <a:r>
              <a:rPr lang="en-PH" sz="3600" b="1" dirty="0">
                <a:latin typeface="Century Gothic" panose="020B0502020202020204" pitchFamily="34" charset="0"/>
              </a:rPr>
              <a:t>IV. </a:t>
            </a:r>
            <a:r>
              <a:rPr lang="en-PH" sz="3600" b="1" cap="all" dirty="0">
                <a:effectLst>
                  <a:outerShdw blurRad="38100" dist="38100" dir="2700000" algn="tl">
                    <a:srgbClr val="000000">
                      <a:alpha val="43137"/>
                    </a:srgbClr>
                  </a:outerShdw>
                </a:effectLst>
              </a:rPr>
              <a:t>Summary, Conclusion and Recommendations</a:t>
            </a:r>
          </a:p>
        </p:txBody>
      </p:sp>
      <p:sp>
        <p:nvSpPr>
          <p:cNvPr id="3" name="Content Placeholder 2">
            <a:extLst>
              <a:ext uri="{FF2B5EF4-FFF2-40B4-BE49-F238E27FC236}">
                <a16:creationId xmlns:a16="http://schemas.microsoft.com/office/drawing/2014/main" xmlns="" id="{DDC9F1E8-5D2E-4FBA-A1B6-053ED094EF19}"/>
              </a:ext>
            </a:extLst>
          </p:cNvPr>
          <p:cNvSpPr>
            <a:spLocks noGrp="1"/>
          </p:cNvSpPr>
          <p:nvPr>
            <p:ph idx="1"/>
          </p:nvPr>
        </p:nvSpPr>
        <p:spPr>
          <a:xfrm>
            <a:off x="344783" y="1609865"/>
            <a:ext cx="8592458" cy="4097040"/>
          </a:xfrm>
        </p:spPr>
        <p:txBody>
          <a:bodyPr>
            <a:normAutofit/>
          </a:bodyPr>
          <a:lstStyle/>
          <a:p>
            <a:pPr marL="0" indent="0">
              <a:buNone/>
            </a:pPr>
            <a:r>
              <a:rPr lang="en-PH" sz="2800" b="1" dirty="0">
                <a:latin typeface="Century Gothic" panose="020B0502020202020204" pitchFamily="34" charset="0"/>
              </a:rPr>
              <a:t>Summary and Conclusions</a:t>
            </a:r>
          </a:p>
          <a:p>
            <a:endParaRPr lang="en-PH" sz="800" dirty="0"/>
          </a:p>
          <a:p>
            <a:pPr lvl="1"/>
            <a:r>
              <a:rPr lang="en-PH" sz="2400" dirty="0">
                <a:latin typeface="Century Gothic" panose="020B0502020202020204" pitchFamily="34" charset="0"/>
              </a:rPr>
              <a:t>Corn grows all over the country, but some regions excel more than others. We have the potential to produce more</a:t>
            </a:r>
            <a:endParaRPr lang="en-PH" sz="1200" dirty="0">
              <a:latin typeface="Century Gothic" panose="020B0502020202020204" pitchFamily="34" charset="0"/>
            </a:endParaRPr>
          </a:p>
          <a:p>
            <a:pPr lvl="1"/>
            <a:r>
              <a:rPr lang="en-PH" sz="2400" dirty="0">
                <a:latin typeface="Century Gothic" panose="020B0502020202020204" pitchFamily="34" charset="0"/>
              </a:rPr>
              <a:t>Supply and demand for yellow corn is growing, and local yield levels are comparable to neighboring Asian countries</a:t>
            </a:r>
            <a:endParaRPr lang="en-PH" sz="1200" dirty="0">
              <a:latin typeface="Century Gothic" panose="020B0502020202020204" pitchFamily="34" charset="0"/>
            </a:endParaRPr>
          </a:p>
          <a:p>
            <a:pPr lvl="1"/>
            <a:r>
              <a:rPr lang="en-PH" sz="2400" dirty="0">
                <a:latin typeface="Century Gothic" panose="020B0502020202020204" pitchFamily="34" charset="0"/>
              </a:rPr>
              <a:t>Yellow corn and feed wheat are imported to address the gap in local supply</a:t>
            </a:r>
            <a:endParaRPr lang="en-PH" dirty="0"/>
          </a:p>
        </p:txBody>
      </p:sp>
      <p:sp>
        <p:nvSpPr>
          <p:cNvPr id="6" name="Text Placeholder 14">
            <a:extLst>
              <a:ext uri="{FF2B5EF4-FFF2-40B4-BE49-F238E27FC236}">
                <a16:creationId xmlns:a16="http://schemas.microsoft.com/office/drawing/2014/main" xmlns="" id="{C80E4A09-AF24-4DAF-B25E-CCD74020BBBA}"/>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15260526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F7B132B-5052-487B-BFAE-5B419ABA09AA}"/>
              </a:ext>
            </a:extLst>
          </p:cNvPr>
          <p:cNvSpPr>
            <a:spLocks noGrp="1"/>
          </p:cNvSpPr>
          <p:nvPr>
            <p:ph idx="1"/>
          </p:nvPr>
        </p:nvSpPr>
        <p:spPr>
          <a:xfrm>
            <a:off x="422098" y="509185"/>
            <a:ext cx="8244386" cy="4097040"/>
          </a:xfrm>
        </p:spPr>
        <p:txBody>
          <a:bodyPr>
            <a:noAutofit/>
          </a:bodyPr>
          <a:lstStyle/>
          <a:p>
            <a:pPr marL="85725" lvl="1" indent="0">
              <a:lnSpc>
                <a:spcPct val="100000"/>
              </a:lnSpc>
              <a:spcBef>
                <a:spcPts val="0"/>
              </a:spcBef>
              <a:buNone/>
            </a:pPr>
            <a:r>
              <a:rPr lang="en-PH" sz="2800" i="1" dirty="0">
                <a:latin typeface="Century Gothic" panose="020B0502020202020204" pitchFamily="34" charset="0"/>
              </a:rPr>
              <a:t>Summary and Conclusions</a:t>
            </a:r>
          </a:p>
          <a:p>
            <a:pPr marL="85725" lvl="1" indent="0">
              <a:lnSpc>
                <a:spcPct val="100000"/>
              </a:lnSpc>
              <a:spcBef>
                <a:spcPts val="0"/>
              </a:spcBef>
              <a:buNone/>
            </a:pPr>
            <a:endParaRPr lang="en-PH" sz="2400" dirty="0">
              <a:latin typeface="Century Gothic" panose="020B0502020202020204" pitchFamily="34" charset="0"/>
            </a:endParaRPr>
          </a:p>
          <a:p>
            <a:pPr marL="538163" lvl="1" indent="-452438">
              <a:lnSpc>
                <a:spcPct val="100000"/>
              </a:lnSpc>
              <a:spcBef>
                <a:spcPts val="0"/>
              </a:spcBef>
            </a:pPr>
            <a:r>
              <a:rPr lang="en-PH" sz="2400" dirty="0">
                <a:latin typeface="Century Gothic" panose="020B0502020202020204" pitchFamily="34" charset="0"/>
              </a:rPr>
              <a:t>Productivity of white corn has remained low and flat due to limited demand</a:t>
            </a:r>
          </a:p>
          <a:p>
            <a:pPr marL="538163" lvl="1" indent="-452438">
              <a:lnSpc>
                <a:spcPct val="100000"/>
              </a:lnSpc>
              <a:spcBef>
                <a:spcPts val="0"/>
              </a:spcBef>
            </a:pPr>
            <a:endParaRPr lang="en-PH" sz="2400" dirty="0">
              <a:latin typeface="Century Gothic" panose="020B0502020202020204" pitchFamily="34" charset="0"/>
            </a:endParaRPr>
          </a:p>
          <a:p>
            <a:pPr marL="538163" lvl="1" indent="-452438">
              <a:lnSpc>
                <a:spcPct val="100000"/>
              </a:lnSpc>
              <a:spcBef>
                <a:spcPts val="0"/>
              </a:spcBef>
            </a:pPr>
            <a:r>
              <a:rPr lang="en-PH" sz="2400" dirty="0">
                <a:latin typeface="Century Gothic" panose="020B0502020202020204" pitchFamily="34" charset="0"/>
              </a:rPr>
              <a:t>Reducing seed costs can help lower the production cost for corn</a:t>
            </a:r>
          </a:p>
          <a:p>
            <a:pPr marL="538163" lvl="1" indent="-452438">
              <a:lnSpc>
                <a:spcPct val="100000"/>
              </a:lnSpc>
              <a:spcBef>
                <a:spcPts val="0"/>
              </a:spcBef>
            </a:pPr>
            <a:endParaRPr lang="en-PH" sz="2400" dirty="0">
              <a:latin typeface="Century Gothic" panose="020B0502020202020204" pitchFamily="34" charset="0"/>
            </a:endParaRPr>
          </a:p>
          <a:p>
            <a:pPr marL="538163" lvl="1" indent="-452438">
              <a:lnSpc>
                <a:spcPct val="100000"/>
              </a:lnSpc>
              <a:spcBef>
                <a:spcPts val="0"/>
              </a:spcBef>
            </a:pPr>
            <a:r>
              <a:rPr lang="en-PH" sz="2400" dirty="0">
                <a:latin typeface="Century Gothic" panose="020B0502020202020204" pitchFamily="34" charset="0"/>
              </a:rPr>
              <a:t>Open access to expired patented GMO genes could help in developing cheaper but still good quality seeds from the local hybrid corn seed developers</a:t>
            </a:r>
          </a:p>
          <a:p>
            <a:pPr lvl="1"/>
            <a:endParaRPr lang="en-PH" sz="2400" dirty="0"/>
          </a:p>
          <a:p>
            <a:pPr lvl="1"/>
            <a:endParaRPr lang="en-PH" sz="2400" dirty="0"/>
          </a:p>
          <a:p>
            <a:pPr lvl="1"/>
            <a:endParaRPr lang="en-PH" sz="2400" dirty="0"/>
          </a:p>
          <a:p>
            <a:pPr lvl="1"/>
            <a:endParaRPr lang="en-PH" sz="2400" dirty="0"/>
          </a:p>
          <a:p>
            <a:endParaRPr lang="en-PH" dirty="0"/>
          </a:p>
        </p:txBody>
      </p:sp>
      <p:sp>
        <p:nvSpPr>
          <p:cNvPr id="6" name="Text Placeholder 14">
            <a:extLst>
              <a:ext uri="{FF2B5EF4-FFF2-40B4-BE49-F238E27FC236}">
                <a16:creationId xmlns:a16="http://schemas.microsoft.com/office/drawing/2014/main" xmlns="" id="{29D10370-5D5B-47FC-82CE-C649AD382835}"/>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1496343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F7B132B-5052-487B-BFAE-5B419ABA09AA}"/>
              </a:ext>
            </a:extLst>
          </p:cNvPr>
          <p:cNvSpPr>
            <a:spLocks noGrp="1"/>
          </p:cNvSpPr>
          <p:nvPr>
            <p:ph idx="1"/>
          </p:nvPr>
        </p:nvSpPr>
        <p:spPr>
          <a:xfrm>
            <a:off x="408243" y="390221"/>
            <a:ext cx="8244386" cy="4097040"/>
          </a:xfrm>
        </p:spPr>
        <p:txBody>
          <a:bodyPr>
            <a:noAutofit/>
          </a:bodyPr>
          <a:lstStyle/>
          <a:p>
            <a:pPr marL="85725" lvl="1" indent="0">
              <a:lnSpc>
                <a:spcPct val="100000"/>
              </a:lnSpc>
              <a:spcBef>
                <a:spcPts val="0"/>
              </a:spcBef>
              <a:buNone/>
            </a:pPr>
            <a:r>
              <a:rPr lang="en-PH" sz="2800" i="1" dirty="0">
                <a:latin typeface="Century Gothic" panose="020B0502020202020204" pitchFamily="34" charset="0"/>
              </a:rPr>
              <a:t>Summary and Conclusions</a:t>
            </a:r>
          </a:p>
          <a:p>
            <a:pPr marL="85725" lvl="1" indent="0">
              <a:lnSpc>
                <a:spcPct val="100000"/>
              </a:lnSpc>
              <a:spcBef>
                <a:spcPts val="0"/>
              </a:spcBef>
              <a:buNone/>
            </a:pPr>
            <a:endParaRPr lang="en-PH" sz="2400" dirty="0">
              <a:latin typeface="Century Gothic" panose="020B0502020202020204" pitchFamily="34" charset="0"/>
            </a:endParaRPr>
          </a:p>
          <a:p>
            <a:pPr marL="538163" lvl="1" indent="-452438">
              <a:lnSpc>
                <a:spcPct val="100000"/>
              </a:lnSpc>
              <a:spcBef>
                <a:spcPts val="0"/>
              </a:spcBef>
            </a:pPr>
            <a:r>
              <a:rPr lang="en-PH" sz="2400" dirty="0">
                <a:latin typeface="Century Gothic" panose="020B0502020202020204" pitchFamily="34" charset="0"/>
              </a:rPr>
              <a:t>Some importers use trans shipping via ASEAN countries to work around the MAV tariffs.</a:t>
            </a:r>
          </a:p>
          <a:p>
            <a:pPr marL="538163" lvl="1" indent="-452438">
              <a:lnSpc>
                <a:spcPct val="100000"/>
              </a:lnSpc>
              <a:spcBef>
                <a:spcPts val="0"/>
              </a:spcBef>
            </a:pPr>
            <a:endParaRPr lang="en-PH" sz="2400" dirty="0">
              <a:latin typeface="Century Gothic" panose="020B0502020202020204" pitchFamily="34" charset="0"/>
            </a:endParaRPr>
          </a:p>
          <a:p>
            <a:pPr marL="538163" lvl="1" indent="-452438">
              <a:lnSpc>
                <a:spcPct val="100000"/>
              </a:lnSpc>
              <a:spcBef>
                <a:spcPts val="0"/>
              </a:spcBef>
            </a:pPr>
            <a:r>
              <a:rPr lang="en-PH" sz="2400" dirty="0">
                <a:latin typeface="Century Gothic" panose="020B0502020202020204" pitchFamily="34" charset="0"/>
              </a:rPr>
              <a:t>The corn sector also cannot depend only on a market which has the capability to source other cheaper substitutes. Local corn cannot be exported even if niche opportunity exists in nearby Asian countries. Contrary to spirit of liberalized trading in RA 11203 which allocated also the tariff to support needs of local farmers.</a:t>
            </a:r>
          </a:p>
          <a:p>
            <a:pPr marL="538163" lvl="1" indent="-452438">
              <a:lnSpc>
                <a:spcPct val="100000"/>
              </a:lnSpc>
              <a:spcBef>
                <a:spcPts val="0"/>
              </a:spcBef>
            </a:pPr>
            <a:endParaRPr lang="en-PH" sz="2400" dirty="0">
              <a:latin typeface="Century Gothic" panose="020B0502020202020204" pitchFamily="34" charset="0"/>
            </a:endParaRPr>
          </a:p>
          <a:p>
            <a:pPr lvl="1"/>
            <a:endParaRPr lang="en-PH" sz="2400" dirty="0"/>
          </a:p>
          <a:p>
            <a:pPr lvl="1"/>
            <a:endParaRPr lang="en-PH" sz="2400" dirty="0"/>
          </a:p>
          <a:p>
            <a:pPr lvl="1"/>
            <a:endParaRPr lang="en-PH" sz="2400" dirty="0"/>
          </a:p>
          <a:p>
            <a:pPr lvl="1"/>
            <a:endParaRPr lang="en-PH" sz="2400" dirty="0"/>
          </a:p>
          <a:p>
            <a:endParaRPr lang="en-PH" dirty="0"/>
          </a:p>
        </p:txBody>
      </p:sp>
      <p:sp>
        <p:nvSpPr>
          <p:cNvPr id="6" name="Text Placeholder 14">
            <a:extLst>
              <a:ext uri="{FF2B5EF4-FFF2-40B4-BE49-F238E27FC236}">
                <a16:creationId xmlns:a16="http://schemas.microsoft.com/office/drawing/2014/main" xmlns="" id="{29D10370-5D5B-47FC-82CE-C649AD382835}"/>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15186469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675C5D6-C87B-4046-B777-8BFA82326469}"/>
              </a:ext>
            </a:extLst>
          </p:cNvPr>
          <p:cNvSpPr>
            <a:spLocks noGrp="1"/>
          </p:cNvSpPr>
          <p:nvPr>
            <p:ph idx="1"/>
          </p:nvPr>
        </p:nvSpPr>
        <p:spPr/>
        <p:txBody>
          <a:bodyPr>
            <a:normAutofit/>
          </a:bodyPr>
          <a:lstStyle/>
          <a:p>
            <a:pPr marL="0" indent="0">
              <a:buNone/>
            </a:pPr>
            <a:r>
              <a:rPr lang="en-PH" sz="2800" b="1" dirty="0">
                <a:latin typeface="Century Gothic" panose="020B0502020202020204" pitchFamily="34" charset="0"/>
              </a:rPr>
              <a:t>Recommendations relevant to PCC mandate</a:t>
            </a:r>
          </a:p>
          <a:p>
            <a:pPr marL="0" indent="0">
              <a:buNone/>
            </a:pPr>
            <a:r>
              <a:rPr lang="en-PH" dirty="0"/>
              <a:t>(1) liberalize corn export and </a:t>
            </a:r>
            <a:endParaRPr lang="en-PH" sz="2800" dirty="0"/>
          </a:p>
          <a:p>
            <a:pPr marL="0" indent="0">
              <a:buNone/>
            </a:pPr>
            <a:r>
              <a:rPr lang="en-PH" dirty="0"/>
              <a:t>(2) free up the gmo corn technology to local seed companies. </a:t>
            </a:r>
            <a:endParaRPr lang="en-PH" sz="2800" dirty="0"/>
          </a:p>
          <a:p>
            <a:pPr marL="0" indent="0">
              <a:buNone/>
            </a:pPr>
            <a:r>
              <a:rPr lang="en-PH" dirty="0"/>
              <a:t>In the course of importations, past and future, the said tariff should be automatically allocated to directly provide for the field equipment and post-harvest needs of the farmers including development of other productivity-enhancing technologies.</a:t>
            </a:r>
            <a:endParaRPr lang="en-PH" sz="2800" dirty="0"/>
          </a:p>
          <a:p>
            <a:pPr marL="0" indent="0">
              <a:buNone/>
            </a:pPr>
            <a:r>
              <a:rPr lang="en-PH" dirty="0"/>
              <a:t> </a:t>
            </a:r>
            <a:endParaRPr lang="en-PH" sz="2800" dirty="0"/>
          </a:p>
          <a:p>
            <a:pPr marL="457200" lvl="1" indent="0">
              <a:buNone/>
            </a:pPr>
            <a:endParaRPr lang="en-PH" sz="2400" dirty="0"/>
          </a:p>
        </p:txBody>
      </p:sp>
      <p:sp>
        <p:nvSpPr>
          <p:cNvPr id="6" name="Text Placeholder 14">
            <a:extLst>
              <a:ext uri="{FF2B5EF4-FFF2-40B4-BE49-F238E27FC236}">
                <a16:creationId xmlns:a16="http://schemas.microsoft.com/office/drawing/2014/main" xmlns="" id="{AF26261D-EC54-4F90-9858-86066869B288}"/>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Tree>
    <p:extLst>
      <p:ext uri="{BB962C8B-B14F-4D97-AF65-F5344CB8AC3E}">
        <p14:creationId xmlns:p14="http://schemas.microsoft.com/office/powerpoint/2010/main" val="2027261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xmlns="" id="{AF26261D-EC54-4F90-9858-86066869B288}"/>
              </a:ext>
            </a:extLst>
          </p:cNvPr>
          <p:cNvSpPr>
            <a:spLocks noGrp="1"/>
          </p:cNvSpPr>
          <p:nvPr>
            <p:ph type="body" sz="quarter" idx="10"/>
          </p:nvPr>
        </p:nvSpPr>
        <p:spPr>
          <a:xfrm>
            <a:off x="3796164" y="6042451"/>
            <a:ext cx="5141077" cy="530726"/>
          </a:xfrm>
        </p:spPr>
        <p:txBody>
          <a:bodyPr>
            <a:normAutofit fontScale="85000" lnSpcReduction="20000"/>
          </a:bodyPr>
          <a:lstStyle/>
          <a:p>
            <a:r>
              <a:rPr lang="en-US" sz="1600" dirty="0">
                <a:latin typeface="Century Gothic" panose="020B0502020202020204" pitchFamily="34" charset="0"/>
              </a:rPr>
              <a:t>Issues Paper on Corn Industry </a:t>
            </a:r>
          </a:p>
          <a:p>
            <a:r>
              <a:rPr lang="en-US" sz="1600" dirty="0">
                <a:latin typeface="Century Gothic" panose="020B0502020202020204" pitchFamily="34" charset="0"/>
              </a:rPr>
              <a:t>in the Philippines</a:t>
            </a:r>
            <a:endParaRPr lang="en-PH" sz="1600" dirty="0">
              <a:latin typeface="Century Gothic" panose="020B0502020202020204" pitchFamily="34" charset="0"/>
            </a:endParaRPr>
          </a:p>
        </p:txBody>
      </p:sp>
      <p:sp>
        <p:nvSpPr>
          <p:cNvPr id="7" name="TextShape 1">
            <a:extLst>
              <a:ext uri="{FF2B5EF4-FFF2-40B4-BE49-F238E27FC236}">
                <a16:creationId xmlns:a16="http://schemas.microsoft.com/office/drawing/2014/main" xmlns="" id="{81227BAE-F553-44BF-B386-717A0DB4A04F}"/>
              </a:ext>
            </a:extLst>
          </p:cNvPr>
          <p:cNvSpPr txBox="1"/>
          <p:nvPr/>
        </p:nvSpPr>
        <p:spPr>
          <a:xfrm>
            <a:off x="771860" y="580262"/>
            <a:ext cx="5475116" cy="645120"/>
          </a:xfrm>
          <a:prstGeom prst="rect">
            <a:avLst/>
          </a:prstGeom>
        </p:spPr>
        <p:txBody>
          <a:bodyPr anchor="ctr"/>
          <a:lstStyle/>
          <a:p>
            <a:pPr>
              <a:lnSpc>
                <a:spcPct val="100000"/>
              </a:lnSpc>
            </a:pPr>
            <a:r>
              <a:rPr lang="en-US" sz="2800" b="1" dirty="0">
                <a:solidFill>
                  <a:srgbClr val="2B2929"/>
                </a:solidFill>
                <a:effectLst>
                  <a:outerShdw blurRad="38100" dist="38100" dir="2700000" algn="tl">
                    <a:srgbClr val="000000">
                      <a:alpha val="43137"/>
                    </a:srgbClr>
                  </a:outerShdw>
                </a:effectLst>
                <a:latin typeface="Century Gothic" panose="020B0502020202020204" pitchFamily="34" charset="0"/>
              </a:rPr>
              <a:t>ASPSI CONSULTANT TEAM</a:t>
            </a:r>
            <a:endParaRPr dirty="0">
              <a:effectLst>
                <a:outerShdw blurRad="38100" dist="38100" dir="2700000" algn="tl">
                  <a:srgbClr val="000000">
                    <a:alpha val="43137"/>
                  </a:srgbClr>
                </a:outerShdw>
              </a:effectLst>
              <a:latin typeface="Century Gothic" panose="020B0502020202020204" pitchFamily="34" charset="0"/>
            </a:endParaRPr>
          </a:p>
        </p:txBody>
      </p:sp>
      <p:sp>
        <p:nvSpPr>
          <p:cNvPr id="5" name="Rectangle 4">
            <a:extLst>
              <a:ext uri="{FF2B5EF4-FFF2-40B4-BE49-F238E27FC236}">
                <a16:creationId xmlns:a16="http://schemas.microsoft.com/office/drawing/2014/main" xmlns="" id="{CF2FE6B2-BF2B-4589-9BC6-AFA08A08767C}"/>
              </a:ext>
            </a:extLst>
          </p:cNvPr>
          <p:cNvSpPr/>
          <p:nvPr/>
        </p:nvSpPr>
        <p:spPr>
          <a:xfrm>
            <a:off x="771861" y="1655821"/>
            <a:ext cx="7218458" cy="3554819"/>
          </a:xfrm>
          <a:prstGeom prst="rect">
            <a:avLst/>
          </a:prstGeom>
        </p:spPr>
        <p:txBody>
          <a:bodyPr wrap="square">
            <a:spAutoFit/>
          </a:bodyPr>
          <a:lstStyle/>
          <a:p>
            <a:pPr marL="342900" lvl="0" indent="-342900">
              <a:buFont typeface="+mj-lt"/>
              <a:buAutoNum type="arabicPeriod"/>
              <a:defRPr/>
            </a:pPr>
            <a:r>
              <a:rPr lang="en-PH" sz="2200" b="1" dirty="0">
                <a:solidFill>
                  <a:srgbClr val="2B2929"/>
                </a:solidFill>
                <a:latin typeface="Century Gothic" panose="020B0502020202020204" pitchFamily="34" charset="0"/>
              </a:rPr>
              <a:t>Dr. Artemio M. Salazar, </a:t>
            </a:r>
            <a:r>
              <a:rPr lang="en-PH" sz="2200" dirty="0">
                <a:solidFill>
                  <a:srgbClr val="2B2929"/>
                </a:solidFill>
                <a:latin typeface="Century Gothic" panose="020B0502020202020204" pitchFamily="34" charset="0"/>
              </a:rPr>
              <a:t>Principal Investigator cum Corn Expert</a:t>
            </a:r>
          </a:p>
          <a:p>
            <a:pPr marL="342900" indent="-342900">
              <a:buFont typeface="+mj-lt"/>
              <a:buAutoNum type="arabicPeriod"/>
              <a:defRPr/>
            </a:pPr>
            <a:r>
              <a:rPr lang="en-PH" sz="2200" b="1" dirty="0">
                <a:solidFill>
                  <a:srgbClr val="2B2929"/>
                </a:solidFill>
                <a:latin typeface="Century Gothic" panose="020B0502020202020204" pitchFamily="34" charset="0"/>
              </a:rPr>
              <a:t>Prof. Cenon D. </a:t>
            </a:r>
            <a:r>
              <a:rPr lang="en-PH" sz="2200" b="1" dirty="0" err="1">
                <a:solidFill>
                  <a:srgbClr val="2B2929"/>
                </a:solidFill>
                <a:latin typeface="Century Gothic" panose="020B0502020202020204" pitchFamily="34" charset="0"/>
              </a:rPr>
              <a:t>Elca</a:t>
            </a:r>
            <a:r>
              <a:rPr lang="en-PH" sz="2200" b="1" dirty="0">
                <a:solidFill>
                  <a:srgbClr val="2B2929"/>
                </a:solidFill>
                <a:latin typeface="Century Gothic" panose="020B0502020202020204" pitchFamily="34" charset="0"/>
              </a:rPr>
              <a:t>, </a:t>
            </a:r>
            <a:r>
              <a:rPr lang="en-US" sz="2200" dirty="0">
                <a:solidFill>
                  <a:srgbClr val="2B2929"/>
                </a:solidFill>
                <a:latin typeface="Century Gothic" panose="020B0502020202020204" pitchFamily="34" charset="0"/>
              </a:rPr>
              <a:t>Agricultural Economist cum Supply Chain Analyst</a:t>
            </a:r>
          </a:p>
          <a:p>
            <a:pPr marL="342900" indent="-342900">
              <a:buFont typeface="+mj-lt"/>
              <a:buAutoNum type="arabicPeriod"/>
              <a:defRPr/>
            </a:pPr>
            <a:r>
              <a:rPr lang="en-PH" sz="2200" b="1" dirty="0">
                <a:solidFill>
                  <a:srgbClr val="2B2929"/>
                </a:solidFill>
                <a:latin typeface="Century Gothic" panose="020B0502020202020204" pitchFamily="34" charset="0"/>
              </a:rPr>
              <a:t>Prof. </a:t>
            </a:r>
            <a:r>
              <a:rPr lang="en-PH" sz="2200" b="1" dirty="0" err="1">
                <a:solidFill>
                  <a:srgbClr val="2B2929"/>
                </a:solidFill>
                <a:latin typeface="Century Gothic" panose="020B0502020202020204" pitchFamily="34" charset="0"/>
              </a:rPr>
              <a:t>Geny</a:t>
            </a:r>
            <a:r>
              <a:rPr lang="en-PH" sz="2200" b="1" dirty="0">
                <a:solidFill>
                  <a:srgbClr val="2B2929"/>
                </a:solidFill>
                <a:latin typeface="Century Gothic" panose="020B0502020202020204" pitchFamily="34" charset="0"/>
              </a:rPr>
              <a:t> F. </a:t>
            </a:r>
            <a:r>
              <a:rPr lang="en-PH" sz="2200" b="1" dirty="0" err="1">
                <a:solidFill>
                  <a:srgbClr val="2B2929"/>
                </a:solidFill>
                <a:latin typeface="Century Gothic" panose="020B0502020202020204" pitchFamily="34" charset="0"/>
              </a:rPr>
              <a:t>Lapiña</a:t>
            </a:r>
            <a:r>
              <a:rPr lang="en-PH" sz="2200" b="1" dirty="0">
                <a:solidFill>
                  <a:srgbClr val="2B2929"/>
                </a:solidFill>
                <a:latin typeface="Century Gothic" panose="020B0502020202020204" pitchFamily="34" charset="0"/>
              </a:rPr>
              <a:t>, </a:t>
            </a:r>
            <a:r>
              <a:rPr lang="en-US" sz="2200" dirty="0">
                <a:solidFill>
                  <a:srgbClr val="2B2929"/>
                </a:solidFill>
                <a:latin typeface="Century Gothic" panose="020B0502020202020204" pitchFamily="34" charset="0"/>
              </a:rPr>
              <a:t>Agricultural Economist cum Policy Development Specialist</a:t>
            </a:r>
          </a:p>
          <a:p>
            <a:pPr marL="342900" indent="-342900">
              <a:lnSpc>
                <a:spcPct val="150000"/>
              </a:lnSpc>
              <a:buFont typeface="+mj-lt"/>
              <a:buAutoNum type="arabicPeriod"/>
              <a:defRPr/>
            </a:pPr>
            <a:r>
              <a:rPr lang="en-PH" sz="2200" b="1" dirty="0">
                <a:solidFill>
                  <a:srgbClr val="2B2929"/>
                </a:solidFill>
                <a:latin typeface="Century Gothic" panose="020B0502020202020204" pitchFamily="34" charset="0"/>
              </a:rPr>
              <a:t>Mr. Francis Joshua D. Salazar, </a:t>
            </a:r>
            <a:r>
              <a:rPr lang="en-PH" sz="2200" dirty="0">
                <a:solidFill>
                  <a:srgbClr val="2B2929"/>
                </a:solidFill>
                <a:latin typeface="Century Gothic" panose="020B0502020202020204" pitchFamily="34" charset="0"/>
              </a:rPr>
              <a:t>Research Associate</a:t>
            </a:r>
            <a:endParaRPr lang="en-PH" sz="2200" dirty="0">
              <a:latin typeface="Century Gothic" panose="020B0502020202020204" pitchFamily="34" charset="0"/>
            </a:endParaRPr>
          </a:p>
          <a:p>
            <a:pPr marL="342900" indent="-342900">
              <a:buFont typeface="+mj-lt"/>
              <a:buAutoNum type="arabicPeriod"/>
              <a:defRPr/>
            </a:pPr>
            <a:endParaRPr lang="en-US" sz="2000" dirty="0">
              <a:latin typeface="Century Gothic" panose="020B0502020202020204" pitchFamily="34" charset="0"/>
            </a:endParaRPr>
          </a:p>
          <a:p>
            <a:pPr marL="342900" indent="-342900">
              <a:buFont typeface="+mj-lt"/>
              <a:buAutoNum type="arabicPeriod"/>
              <a:defRPr/>
            </a:pPr>
            <a:endParaRPr lang="en-US" sz="2000" dirty="0">
              <a:latin typeface="Century Gothic" panose="020B0502020202020204" pitchFamily="34" charset="0"/>
            </a:endParaRPr>
          </a:p>
          <a:p>
            <a:pPr marL="342900" lvl="0" indent="-342900">
              <a:buFont typeface="+mj-lt"/>
              <a:buAutoNum type="arabicPeriod"/>
              <a:defRPr/>
            </a:pPr>
            <a:endParaRPr lang="en-PH" sz="2000" dirty="0">
              <a:latin typeface="Century Gothic" panose="020B0502020202020204" pitchFamily="34" charset="0"/>
            </a:endParaRPr>
          </a:p>
        </p:txBody>
      </p:sp>
    </p:spTree>
    <p:extLst>
      <p:ext uri="{BB962C8B-B14F-4D97-AF65-F5344CB8AC3E}">
        <p14:creationId xmlns:p14="http://schemas.microsoft.com/office/powerpoint/2010/main" val="37237677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corn cartoon imag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7181"/>
          <a:stretch/>
        </p:blipFill>
        <p:spPr bwMode="auto">
          <a:xfrm>
            <a:off x="1557341" y="1255058"/>
            <a:ext cx="2970966" cy="3474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748309" y="2648607"/>
            <a:ext cx="2963917" cy="1938992"/>
          </a:xfrm>
          <a:prstGeom prst="rect">
            <a:avLst/>
          </a:prstGeom>
          <a:noFill/>
        </p:spPr>
        <p:txBody>
          <a:bodyPr wrap="square" rtlCol="0">
            <a:spAutoFit/>
          </a:bodyPr>
          <a:lstStyle/>
          <a:p>
            <a:r>
              <a:rPr lang="en-US" sz="6000" dirty="0">
                <a:latin typeface="Century Gothic" panose="020B0502020202020204" pitchFamily="34" charset="0"/>
              </a:rPr>
              <a:t>Thank </a:t>
            </a:r>
          </a:p>
          <a:p>
            <a:r>
              <a:rPr lang="en-US" sz="6000" dirty="0">
                <a:latin typeface="Century Gothic" panose="020B0502020202020204" pitchFamily="34" charset="0"/>
              </a:rPr>
              <a:t>You!!</a:t>
            </a:r>
          </a:p>
        </p:txBody>
      </p:sp>
    </p:spTree>
    <p:extLst>
      <p:ext uri="{BB962C8B-B14F-4D97-AF65-F5344CB8AC3E}">
        <p14:creationId xmlns:p14="http://schemas.microsoft.com/office/powerpoint/2010/main" val="6562145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A30EB5-76F7-EC4B-AFE1-7DD844A844FB}"/>
              </a:ext>
            </a:extLst>
          </p:cNvPr>
          <p:cNvSpPr>
            <a:spLocks noGrp="1"/>
          </p:cNvSpPr>
          <p:nvPr>
            <p:ph type="title"/>
          </p:nvPr>
        </p:nvSpPr>
        <p:spPr/>
        <p:txBody>
          <a:bodyPr>
            <a:normAutofit fontScale="90000"/>
          </a:bodyPr>
          <a:lstStyle/>
          <a:p>
            <a:r>
              <a:rPr lang="en-US" dirty="0"/>
              <a:t>RA 9168 Plant Variety Protection Law </a:t>
            </a:r>
            <a:br>
              <a:rPr lang="en-US" dirty="0"/>
            </a:br>
            <a:r>
              <a:rPr lang="en-US" dirty="0"/>
              <a:t>Section 2 (b) Statement of Policies</a:t>
            </a:r>
          </a:p>
        </p:txBody>
      </p:sp>
      <p:sp>
        <p:nvSpPr>
          <p:cNvPr id="3" name="Content Placeholder 2">
            <a:extLst>
              <a:ext uri="{FF2B5EF4-FFF2-40B4-BE49-F238E27FC236}">
                <a16:creationId xmlns:a16="http://schemas.microsoft.com/office/drawing/2014/main" xmlns="" id="{127B44E5-75F4-CD46-BBD7-A1801104B31C}"/>
              </a:ext>
            </a:extLst>
          </p:cNvPr>
          <p:cNvSpPr>
            <a:spLocks noGrp="1"/>
          </p:cNvSpPr>
          <p:nvPr>
            <p:ph idx="1"/>
          </p:nvPr>
        </p:nvSpPr>
        <p:spPr>
          <a:xfrm>
            <a:off x="275772" y="1088571"/>
            <a:ext cx="8017328" cy="4097040"/>
          </a:xfrm>
        </p:spPr>
        <p:txBody>
          <a:bodyPr>
            <a:normAutofit fontScale="70000" lnSpcReduction="20000"/>
          </a:bodyPr>
          <a:lstStyle/>
          <a:p>
            <a:pPr marL="0" indent="0">
              <a:buNone/>
            </a:pPr>
            <a:r>
              <a:rPr lang="en-PH" dirty="0"/>
              <a:t>a) The State recognizes that an effective intellectual property system in general and the development of new plant variety in particular is vital in attaining food security for the country. To this end, it shall protect and secure the exclusive rights of breeders with respect to their new plant variety particularly when </a:t>
            </a:r>
            <a:r>
              <a:rPr lang="en-PH" dirty="0" err="1"/>
              <a:t>benedcial</a:t>
            </a:r>
            <a:r>
              <a:rPr lang="en-PH" dirty="0"/>
              <a:t> to the people for such periods as provided for in this Act. </a:t>
            </a:r>
          </a:p>
          <a:p>
            <a:pPr marL="0" indent="0">
              <a:buNone/>
            </a:pPr>
            <a:r>
              <a:rPr lang="en-PH" dirty="0"/>
              <a:t>b) The use of intellectual property bears a socio-economic function. To this end, State shall promote the diffusion of technology and information for the promotion of national development and progress for the common good. </a:t>
            </a:r>
          </a:p>
          <a:p>
            <a:pPr marL="0" indent="0">
              <a:buNone/>
            </a:pPr>
            <a:r>
              <a:rPr lang="en-PH" dirty="0"/>
              <a:t>c) The State recognizes the indispensable role of the private sector, encourages the participation of private enterprises and provides incentives to needed investments in the development of new plant varieties. </a:t>
            </a:r>
          </a:p>
          <a:p>
            <a:pPr marL="0" indent="0">
              <a:buNone/>
            </a:pPr>
            <a:r>
              <a:rPr lang="en-PH" dirty="0"/>
              <a:t>d) The State recognizes that science and technology are essential for national development and </a:t>
            </a:r>
            <a:r>
              <a:rPr lang="en-PH" u="sng" dirty="0"/>
              <a:t>promotes the adaptation of technology and knowledge from all sources for the national benefit</a:t>
            </a:r>
            <a:r>
              <a:rPr lang="en-PH" dirty="0"/>
              <a:t>. The State also recognizes the need to protect and secure the exclusive rights of scientists and other gifted citizens to their intellectual property and creations. </a:t>
            </a:r>
          </a:p>
          <a:p>
            <a:pPr marL="0" indent="0">
              <a:buNone/>
            </a:pPr>
            <a:r>
              <a:rPr lang="en-PH" dirty="0"/>
              <a:t>e) The State, while recognizing intellectual property rights in the </a:t>
            </a:r>
            <a:r>
              <a:rPr lang="en-PH" dirty="0" err="1"/>
              <a:t>deld</a:t>
            </a:r>
            <a:r>
              <a:rPr lang="en-PH" dirty="0"/>
              <a:t> of agriculture, does so in a manner supportive of and not inconsistent with its obligation to maintain a healthful ecology in accord with the rhythm and harmony of nature. </a:t>
            </a:r>
          </a:p>
          <a:p>
            <a:pPr marL="0" indent="0">
              <a:buNone/>
            </a:pPr>
            <a:endParaRPr lang="en-US" dirty="0"/>
          </a:p>
        </p:txBody>
      </p:sp>
    </p:spTree>
    <p:extLst>
      <p:ext uri="{BB962C8B-B14F-4D97-AF65-F5344CB8AC3E}">
        <p14:creationId xmlns:p14="http://schemas.microsoft.com/office/powerpoint/2010/main" val="2050893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569C9-C847-FE4B-8211-38446255858C}"/>
              </a:ext>
            </a:extLst>
          </p:cNvPr>
          <p:cNvSpPr>
            <a:spLocks noGrp="1"/>
          </p:cNvSpPr>
          <p:nvPr>
            <p:ph type="title"/>
          </p:nvPr>
        </p:nvSpPr>
        <p:spPr>
          <a:xfrm>
            <a:off x="125855" y="1196645"/>
            <a:ext cx="7376312" cy="645524"/>
          </a:xfrm>
        </p:spPr>
        <p:txBody>
          <a:bodyPr/>
          <a:lstStyle/>
          <a:p>
            <a:r>
              <a:rPr lang="en-US" dirty="0"/>
              <a:t>Philippine Constitution</a:t>
            </a:r>
          </a:p>
        </p:txBody>
      </p:sp>
      <p:sp>
        <p:nvSpPr>
          <p:cNvPr id="3" name="Content Placeholder 2">
            <a:extLst>
              <a:ext uri="{FF2B5EF4-FFF2-40B4-BE49-F238E27FC236}">
                <a16:creationId xmlns:a16="http://schemas.microsoft.com/office/drawing/2014/main" xmlns="" id="{B218DA3A-EE12-D443-8AFB-DDCF4B9AA58D}"/>
              </a:ext>
            </a:extLst>
          </p:cNvPr>
          <p:cNvSpPr>
            <a:spLocks noGrp="1"/>
          </p:cNvSpPr>
          <p:nvPr>
            <p:ph idx="1"/>
          </p:nvPr>
        </p:nvSpPr>
        <p:spPr>
          <a:xfrm>
            <a:off x="275771" y="2320471"/>
            <a:ext cx="8592458" cy="879929"/>
          </a:xfrm>
        </p:spPr>
        <p:txBody>
          <a:bodyPr/>
          <a:lstStyle/>
          <a:p>
            <a:r>
              <a:rPr lang="en-US" dirty="0"/>
              <a:t>Section 9. The State shall develop a self-reliant and independent national economy effectively controlled by Filipino</a:t>
            </a:r>
          </a:p>
        </p:txBody>
      </p:sp>
      <p:sp>
        <p:nvSpPr>
          <p:cNvPr id="4" name="Text Placeholder 3">
            <a:extLst>
              <a:ext uri="{FF2B5EF4-FFF2-40B4-BE49-F238E27FC236}">
                <a16:creationId xmlns:a16="http://schemas.microsoft.com/office/drawing/2014/main" xmlns="" id="{C93B67E2-5D37-4142-B183-D37E0C1316BD}"/>
              </a:ext>
            </a:extLst>
          </p:cNvPr>
          <p:cNvSpPr>
            <a:spLocks noGrp="1"/>
          </p:cNvSpPr>
          <p:nvPr>
            <p:ph type="body" sz="quarter" idx="10"/>
          </p:nvPr>
        </p:nvSpPr>
        <p:spPr/>
        <p:txBody>
          <a:bodyPr/>
          <a:lstStyle/>
          <a:p>
            <a:endParaRPr lang="en-US"/>
          </a:p>
        </p:txBody>
      </p:sp>
      <p:sp>
        <p:nvSpPr>
          <p:cNvPr id="5" name="Text Placeholder 4">
            <a:extLst>
              <a:ext uri="{FF2B5EF4-FFF2-40B4-BE49-F238E27FC236}">
                <a16:creationId xmlns:a16="http://schemas.microsoft.com/office/drawing/2014/main" xmlns="" id="{F98E5290-4ABB-1249-AB2A-C94138159E5E}"/>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1144841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xmlns="" id="{6AF79313-4E51-754A-AD0C-DF911DEA5ED1}"/>
              </a:ext>
            </a:extLst>
          </p:cNvPr>
          <p:cNvGraphicFramePr>
            <a:graphicFrameLocks noGrp="1"/>
          </p:cNvGraphicFramePr>
          <p:nvPr>
            <p:extLst>
              <p:ext uri="{D42A27DB-BD31-4B8C-83A1-F6EECF244321}">
                <p14:modId xmlns:p14="http://schemas.microsoft.com/office/powerpoint/2010/main" val="898561945"/>
              </p:ext>
            </p:extLst>
          </p:nvPr>
        </p:nvGraphicFramePr>
        <p:xfrm>
          <a:off x="317501" y="0"/>
          <a:ext cx="7200898" cy="6851547"/>
        </p:xfrm>
        <a:graphic>
          <a:graphicData uri="http://schemas.openxmlformats.org/drawingml/2006/table">
            <a:tbl>
              <a:tblPr>
                <a:tableStyleId>{5C22544A-7EE6-4342-B048-85BDC9FD1C3A}</a:tableStyleId>
              </a:tblPr>
              <a:tblGrid>
                <a:gridCol w="1123658">
                  <a:extLst>
                    <a:ext uri="{9D8B030D-6E8A-4147-A177-3AD203B41FA5}">
                      <a16:colId xmlns:a16="http://schemas.microsoft.com/office/drawing/2014/main" xmlns="" val="801968390"/>
                    </a:ext>
                  </a:extLst>
                </a:gridCol>
                <a:gridCol w="1519310">
                  <a:extLst>
                    <a:ext uri="{9D8B030D-6E8A-4147-A177-3AD203B41FA5}">
                      <a16:colId xmlns:a16="http://schemas.microsoft.com/office/drawing/2014/main" xmlns="" val="222339979"/>
                    </a:ext>
                  </a:extLst>
                </a:gridCol>
                <a:gridCol w="1519310">
                  <a:extLst>
                    <a:ext uri="{9D8B030D-6E8A-4147-A177-3AD203B41FA5}">
                      <a16:colId xmlns:a16="http://schemas.microsoft.com/office/drawing/2014/main" xmlns="" val="4020950716"/>
                    </a:ext>
                  </a:extLst>
                </a:gridCol>
                <a:gridCol w="1519310">
                  <a:extLst>
                    <a:ext uri="{9D8B030D-6E8A-4147-A177-3AD203B41FA5}">
                      <a16:colId xmlns:a16="http://schemas.microsoft.com/office/drawing/2014/main" xmlns="" val="518645419"/>
                    </a:ext>
                  </a:extLst>
                </a:gridCol>
                <a:gridCol w="1519310">
                  <a:extLst>
                    <a:ext uri="{9D8B030D-6E8A-4147-A177-3AD203B41FA5}">
                      <a16:colId xmlns:a16="http://schemas.microsoft.com/office/drawing/2014/main" xmlns="" val="2821157240"/>
                    </a:ext>
                  </a:extLst>
                </a:gridCol>
              </a:tblGrid>
              <a:tr h="292721">
                <a:tc>
                  <a:txBody>
                    <a:bodyPr/>
                    <a:lstStyle/>
                    <a:p>
                      <a:pPr algn="l" fontAlgn="b"/>
                      <a:r>
                        <a:rPr lang="en-PH" sz="1300" u="none" strike="noStrike">
                          <a:effectLst/>
                        </a:rPr>
                        <a:t>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b"/>
                      <a:r>
                        <a:rPr lang="en-PH" sz="1300" u="none" strike="noStrike" dirty="0">
                          <a:effectLst/>
                        </a:rPr>
                        <a:t>Yellow corn production </a:t>
                      </a:r>
                      <a:r>
                        <a:rPr lang="en-PH" sz="1300" u="none" strike="noStrike" baseline="30000" dirty="0">
                          <a:effectLst/>
                        </a:rPr>
                        <a:t>1</a:t>
                      </a:r>
                      <a:endParaRPr lang="en-PH" sz="1300" b="0" i="0" u="none" strike="noStrike" dirty="0">
                        <a:solidFill>
                          <a:srgbClr val="000000"/>
                        </a:solidFill>
                        <a:effectLst/>
                        <a:latin typeface="Calibri" panose="020F0502020204030204" pitchFamily="34" charset="0"/>
                      </a:endParaRPr>
                    </a:p>
                  </a:txBody>
                  <a:tcPr marL="3499" marR="3499" marT="3499" marB="0" anchor="b"/>
                </a:tc>
                <a:tc>
                  <a:txBody>
                    <a:bodyPr/>
                    <a:lstStyle/>
                    <a:p>
                      <a:pPr algn="r" fontAlgn="b"/>
                      <a:r>
                        <a:rPr lang="en-PH" sz="1300" u="none" strike="noStrike" dirty="0">
                          <a:effectLst/>
                        </a:rPr>
                        <a:t>Yellow corn imports </a:t>
                      </a:r>
                      <a:r>
                        <a:rPr lang="en-PH" sz="1300" u="none" strike="noStrike" baseline="30000" dirty="0">
                          <a:effectLst/>
                        </a:rPr>
                        <a:t>2</a:t>
                      </a:r>
                      <a:endParaRPr lang="en-PH" sz="1300" b="0" i="0" u="none" strike="noStrike" dirty="0">
                        <a:solidFill>
                          <a:srgbClr val="000000"/>
                        </a:solidFill>
                        <a:effectLst/>
                        <a:latin typeface="Calibri" panose="020F0502020204030204" pitchFamily="34" charset="0"/>
                      </a:endParaRPr>
                    </a:p>
                  </a:txBody>
                  <a:tcPr marL="3499" marR="3499" marT="3499" marB="0" anchor="b"/>
                </a:tc>
                <a:tc>
                  <a:txBody>
                    <a:bodyPr/>
                    <a:lstStyle/>
                    <a:p>
                      <a:pPr algn="r" fontAlgn="b"/>
                      <a:r>
                        <a:rPr lang="en-PH" sz="1300" u="none" strike="noStrike" dirty="0">
                          <a:effectLst/>
                        </a:rPr>
                        <a:t>Estimated feed wheat imports </a:t>
                      </a:r>
                      <a:r>
                        <a:rPr lang="en-PH" sz="1300" u="none" strike="noStrike" baseline="30000" dirty="0">
                          <a:effectLst/>
                        </a:rPr>
                        <a:t>3</a:t>
                      </a:r>
                      <a:endParaRPr lang="en-PH" sz="1300" b="0" i="0" u="none" strike="noStrike" dirty="0">
                        <a:solidFill>
                          <a:srgbClr val="000000"/>
                        </a:solidFill>
                        <a:effectLst/>
                        <a:latin typeface="Calibri" panose="020F0502020204030204" pitchFamily="34" charset="0"/>
                      </a:endParaRPr>
                    </a:p>
                  </a:txBody>
                  <a:tcPr marL="3499" marR="3499" marT="3499" marB="0" anchor="b"/>
                </a:tc>
                <a:tc>
                  <a:txBody>
                    <a:bodyPr/>
                    <a:lstStyle/>
                    <a:p>
                      <a:pPr algn="r" fontAlgn="b"/>
                      <a:r>
                        <a:rPr lang="en-PH" sz="1300" u="none" strike="noStrike" dirty="0">
                          <a:effectLst/>
                        </a:rPr>
                        <a:t>TOTAL Major Feed Ingredients Supply</a:t>
                      </a:r>
                      <a:endParaRPr lang="en-PH" sz="1300" b="0" i="0" u="none" strike="noStrike" dirty="0">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710858259"/>
                  </a:ext>
                </a:extLst>
              </a:tr>
              <a:tr h="147551">
                <a:tc>
                  <a:txBody>
                    <a:bodyPr/>
                    <a:lstStyle/>
                    <a:p>
                      <a:pPr algn="r" fontAlgn="ctr"/>
                      <a:r>
                        <a:rPr lang="en-PH" sz="1300" u="none" strike="noStrike">
                          <a:effectLst/>
                        </a:rPr>
                        <a:t>1987</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dirty="0">
                          <a:effectLst/>
                        </a:rPr>
                        <a:t>                   1,513 </a:t>
                      </a:r>
                      <a:endParaRPr lang="en-PH" sz="1300" b="0" i="0" u="none" strike="noStrike" dirty="0">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85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391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1,989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522738851"/>
                  </a:ext>
                </a:extLst>
              </a:tr>
              <a:tr h="147551">
                <a:tc>
                  <a:txBody>
                    <a:bodyPr/>
                    <a:lstStyle/>
                    <a:p>
                      <a:pPr algn="r" fontAlgn="ctr"/>
                      <a:r>
                        <a:rPr lang="en-PH" sz="1300" u="none" strike="noStrike">
                          <a:effectLst/>
                        </a:rPr>
                        <a:t>1988</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1,569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50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415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2,034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885726516"/>
                  </a:ext>
                </a:extLst>
              </a:tr>
              <a:tr h="147551">
                <a:tc>
                  <a:txBody>
                    <a:bodyPr/>
                    <a:lstStyle/>
                    <a:p>
                      <a:pPr algn="r" fontAlgn="ctr"/>
                      <a:r>
                        <a:rPr lang="en-PH" sz="1300" u="none" strike="noStrike">
                          <a:effectLst/>
                        </a:rPr>
                        <a:t>1989</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1,599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370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463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2,432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629574865"/>
                  </a:ext>
                </a:extLst>
              </a:tr>
              <a:tr h="147551">
                <a:tc>
                  <a:txBody>
                    <a:bodyPr/>
                    <a:lstStyle/>
                    <a:p>
                      <a:pPr algn="r" fontAlgn="ctr"/>
                      <a:r>
                        <a:rPr lang="en-PH" sz="1300" u="none" strike="noStrike">
                          <a:effectLst/>
                        </a:rPr>
                        <a:t>1990</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1,888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115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521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2,524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434264877"/>
                  </a:ext>
                </a:extLst>
              </a:tr>
              <a:tr h="147551">
                <a:tc>
                  <a:txBody>
                    <a:bodyPr/>
                    <a:lstStyle/>
                    <a:p>
                      <a:pPr algn="r" fontAlgn="ctr"/>
                      <a:r>
                        <a:rPr lang="en-PH" sz="1300" u="none" strike="noStrike">
                          <a:effectLst/>
                        </a:rPr>
                        <a:t>1991</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1,749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607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2,356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171220912"/>
                  </a:ext>
                </a:extLst>
              </a:tr>
              <a:tr h="147551">
                <a:tc>
                  <a:txBody>
                    <a:bodyPr/>
                    <a:lstStyle/>
                    <a:p>
                      <a:pPr algn="r" fontAlgn="ctr"/>
                      <a:r>
                        <a:rPr lang="en-PH" sz="1300" u="none" strike="noStrike">
                          <a:effectLst/>
                        </a:rPr>
                        <a:t>1992</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dirty="0">
                          <a:effectLst/>
                        </a:rPr>
                        <a:t>                   1,919 </a:t>
                      </a:r>
                      <a:endParaRPr lang="en-PH" sz="1300" b="0" i="0" u="none" strike="noStrike" dirty="0">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698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2,617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482911219"/>
                  </a:ext>
                </a:extLst>
              </a:tr>
              <a:tr h="147551">
                <a:tc>
                  <a:txBody>
                    <a:bodyPr/>
                    <a:lstStyle/>
                    <a:p>
                      <a:pPr algn="r" fontAlgn="ctr"/>
                      <a:r>
                        <a:rPr lang="en-PH" sz="1300" u="none" strike="noStrike">
                          <a:effectLst/>
                        </a:rPr>
                        <a:t>1993</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2,171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791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2,963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824604288"/>
                  </a:ext>
                </a:extLst>
              </a:tr>
              <a:tr h="147551">
                <a:tc>
                  <a:txBody>
                    <a:bodyPr/>
                    <a:lstStyle/>
                    <a:p>
                      <a:pPr algn="r" fontAlgn="ctr"/>
                      <a:r>
                        <a:rPr lang="en-PH" sz="1300" u="none" strike="noStrike">
                          <a:effectLst/>
                        </a:rPr>
                        <a:t>1994</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2,429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136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721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3,287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919288012"/>
                  </a:ext>
                </a:extLst>
              </a:tr>
              <a:tr h="147551">
                <a:tc>
                  <a:txBody>
                    <a:bodyPr/>
                    <a:lstStyle/>
                    <a:p>
                      <a:pPr algn="r" fontAlgn="ctr"/>
                      <a:r>
                        <a:rPr lang="en-PH" sz="1300" u="none" strike="noStrike">
                          <a:effectLst/>
                        </a:rPr>
                        <a:t>1995</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2,266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516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693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3,475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4134608977"/>
                  </a:ext>
                </a:extLst>
              </a:tr>
              <a:tr h="147551">
                <a:tc>
                  <a:txBody>
                    <a:bodyPr/>
                    <a:lstStyle/>
                    <a:p>
                      <a:pPr algn="r" fontAlgn="ctr"/>
                      <a:r>
                        <a:rPr lang="en-PH" sz="1300" u="none" strike="noStrike">
                          <a:effectLst/>
                        </a:rPr>
                        <a:t>1996</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2,268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367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762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3,397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347836520"/>
                  </a:ext>
                </a:extLst>
              </a:tr>
              <a:tr h="147551">
                <a:tc>
                  <a:txBody>
                    <a:bodyPr/>
                    <a:lstStyle/>
                    <a:p>
                      <a:pPr algn="r" fontAlgn="ctr"/>
                      <a:r>
                        <a:rPr lang="en-PH" sz="1300" u="none" strike="noStrike">
                          <a:effectLst/>
                        </a:rPr>
                        <a:t>1997</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2,453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325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686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3,464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818750910"/>
                  </a:ext>
                </a:extLst>
              </a:tr>
              <a:tr h="147551">
                <a:tc>
                  <a:txBody>
                    <a:bodyPr/>
                    <a:lstStyle/>
                    <a:p>
                      <a:pPr algn="r" fontAlgn="ctr"/>
                      <a:r>
                        <a:rPr lang="en-PH" sz="1300" u="none" strike="noStrike">
                          <a:effectLst/>
                        </a:rPr>
                        <a:t>1998</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2,203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129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815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3,147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110126859"/>
                  </a:ext>
                </a:extLst>
              </a:tr>
              <a:tr h="147551">
                <a:tc>
                  <a:txBody>
                    <a:bodyPr/>
                    <a:lstStyle/>
                    <a:p>
                      <a:pPr algn="r" fontAlgn="ctr"/>
                      <a:r>
                        <a:rPr lang="en-PH" sz="1300" u="none" strike="noStrike">
                          <a:effectLst/>
                        </a:rPr>
                        <a:t>1999</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2,761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582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1,044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4,386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4268020205"/>
                  </a:ext>
                </a:extLst>
              </a:tr>
              <a:tr h="147551">
                <a:tc>
                  <a:txBody>
                    <a:bodyPr/>
                    <a:lstStyle/>
                    <a:p>
                      <a:pPr algn="r" fontAlgn="ctr"/>
                      <a:r>
                        <a:rPr lang="en-PH" sz="1300" u="none" strike="noStrike">
                          <a:effectLst/>
                        </a:rPr>
                        <a:t>2000</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2,622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246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1,068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3,935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606635006"/>
                  </a:ext>
                </a:extLst>
              </a:tr>
              <a:tr h="147551">
                <a:tc>
                  <a:txBody>
                    <a:bodyPr/>
                    <a:lstStyle/>
                    <a:p>
                      <a:pPr algn="r" fontAlgn="ctr"/>
                      <a:r>
                        <a:rPr lang="en-PH" sz="1300" u="none" strike="noStrike">
                          <a:effectLst/>
                        </a:rPr>
                        <a:t>2001</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2,607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243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1,023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3,873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1624634294"/>
                  </a:ext>
                </a:extLst>
              </a:tr>
              <a:tr h="147551">
                <a:tc>
                  <a:txBody>
                    <a:bodyPr/>
                    <a:lstStyle/>
                    <a:p>
                      <a:pPr algn="r" fontAlgn="ctr"/>
                      <a:r>
                        <a:rPr lang="en-PH" sz="1300" u="none" strike="noStrike">
                          <a:effectLst/>
                        </a:rPr>
                        <a:t>2002</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2,522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102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1,131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3,755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191006697"/>
                  </a:ext>
                </a:extLst>
              </a:tr>
              <a:tr h="147551">
                <a:tc>
                  <a:txBody>
                    <a:bodyPr/>
                    <a:lstStyle/>
                    <a:p>
                      <a:pPr algn="r" fontAlgn="ctr"/>
                      <a:r>
                        <a:rPr lang="en-PH" sz="1300" u="none" strike="noStrike">
                          <a:effectLst/>
                        </a:rPr>
                        <a:t>2003</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2,563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52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1,041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3,656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966188383"/>
                  </a:ext>
                </a:extLst>
              </a:tr>
              <a:tr h="147551">
                <a:tc>
                  <a:txBody>
                    <a:bodyPr/>
                    <a:lstStyle/>
                    <a:p>
                      <a:pPr algn="r" fontAlgn="ctr"/>
                      <a:r>
                        <a:rPr lang="en-PH" sz="1300" u="none" strike="noStrike">
                          <a:effectLst/>
                        </a:rPr>
                        <a:t>2004</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3,186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157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908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4,251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058119283"/>
                  </a:ext>
                </a:extLst>
              </a:tr>
              <a:tr h="147551">
                <a:tc>
                  <a:txBody>
                    <a:bodyPr/>
                    <a:lstStyle/>
                    <a:p>
                      <a:pPr algn="r" fontAlgn="ctr"/>
                      <a:r>
                        <a:rPr lang="en-PH" sz="1300" u="none" strike="noStrike">
                          <a:effectLst/>
                        </a:rPr>
                        <a:t>2005</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3,002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321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1,037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4,360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697129059"/>
                  </a:ext>
                </a:extLst>
              </a:tr>
              <a:tr h="147551">
                <a:tc>
                  <a:txBody>
                    <a:bodyPr/>
                    <a:lstStyle/>
                    <a:p>
                      <a:pPr algn="r" fontAlgn="ctr"/>
                      <a:r>
                        <a:rPr lang="en-PH" sz="1300" u="none" strike="noStrike">
                          <a:effectLst/>
                        </a:rPr>
                        <a:t>2006</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3,721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163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965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4,850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378063801"/>
                  </a:ext>
                </a:extLst>
              </a:tr>
              <a:tr h="147551">
                <a:tc>
                  <a:txBody>
                    <a:bodyPr/>
                    <a:lstStyle/>
                    <a:p>
                      <a:pPr algn="r" fontAlgn="ctr"/>
                      <a:r>
                        <a:rPr lang="en-PH" sz="1300" u="none" strike="noStrike">
                          <a:effectLst/>
                        </a:rPr>
                        <a:t>2007</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4,209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58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794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5,061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936871059"/>
                  </a:ext>
                </a:extLst>
              </a:tr>
              <a:tr h="147551">
                <a:tc>
                  <a:txBody>
                    <a:bodyPr/>
                    <a:lstStyle/>
                    <a:p>
                      <a:pPr algn="r" fontAlgn="ctr"/>
                      <a:r>
                        <a:rPr lang="en-PH" sz="1300" u="none" strike="noStrike">
                          <a:effectLst/>
                        </a:rPr>
                        <a:t>2008</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4,674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432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1,122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6,228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1049987874"/>
                  </a:ext>
                </a:extLst>
              </a:tr>
              <a:tr h="147551">
                <a:tc>
                  <a:txBody>
                    <a:bodyPr/>
                    <a:lstStyle/>
                    <a:p>
                      <a:pPr algn="r" fontAlgn="ctr"/>
                      <a:r>
                        <a:rPr lang="en-PH" sz="1300" u="none" strike="noStrike">
                          <a:effectLst/>
                        </a:rPr>
                        <a:t>2009</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4,718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118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1,119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5,955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1759369946"/>
                  </a:ext>
                </a:extLst>
              </a:tr>
              <a:tr h="147551">
                <a:tc>
                  <a:txBody>
                    <a:bodyPr/>
                    <a:lstStyle/>
                    <a:p>
                      <a:pPr algn="r" fontAlgn="ctr"/>
                      <a:r>
                        <a:rPr lang="en-PH" sz="1300" u="none" strike="noStrike">
                          <a:effectLst/>
                        </a:rPr>
                        <a:t>2010</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4,208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61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1,128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5,397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009428231"/>
                  </a:ext>
                </a:extLst>
              </a:tr>
              <a:tr h="147551">
                <a:tc>
                  <a:txBody>
                    <a:bodyPr/>
                    <a:lstStyle/>
                    <a:p>
                      <a:pPr algn="r" fontAlgn="ctr"/>
                      <a:r>
                        <a:rPr lang="en-PH" sz="1300" u="none" strike="noStrike">
                          <a:effectLst/>
                        </a:rPr>
                        <a:t>2011</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4,821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203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1,408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6,432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346604348"/>
                  </a:ext>
                </a:extLst>
              </a:tr>
              <a:tr h="147551">
                <a:tc>
                  <a:txBody>
                    <a:bodyPr/>
                    <a:lstStyle/>
                    <a:p>
                      <a:pPr algn="r" fontAlgn="ctr"/>
                      <a:r>
                        <a:rPr lang="en-PH" sz="1300" u="none" strike="noStrike">
                          <a:effectLst/>
                        </a:rPr>
                        <a:t>2012</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5,242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92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1,267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6,601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989697489"/>
                  </a:ext>
                </a:extLst>
              </a:tr>
              <a:tr h="147551">
                <a:tc>
                  <a:txBody>
                    <a:bodyPr/>
                    <a:lstStyle/>
                    <a:p>
                      <a:pPr algn="r" fontAlgn="ctr"/>
                      <a:r>
                        <a:rPr lang="en-PH" sz="1300" u="none" strike="noStrike">
                          <a:effectLst/>
                        </a:rPr>
                        <a:t>2013</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5,248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741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1,217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7,206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4107285712"/>
                  </a:ext>
                </a:extLst>
              </a:tr>
              <a:tr h="147551">
                <a:tc>
                  <a:txBody>
                    <a:bodyPr/>
                    <a:lstStyle/>
                    <a:p>
                      <a:pPr algn="r" fontAlgn="ctr"/>
                      <a:r>
                        <a:rPr lang="en-PH" sz="1300" u="none" strike="noStrike">
                          <a:effectLst/>
                        </a:rPr>
                        <a:t>2014</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5,508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623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1,150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7,281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479605573"/>
                  </a:ext>
                </a:extLst>
              </a:tr>
              <a:tr h="147551">
                <a:tc>
                  <a:txBody>
                    <a:bodyPr/>
                    <a:lstStyle/>
                    <a:p>
                      <a:pPr algn="r" fontAlgn="ctr"/>
                      <a:r>
                        <a:rPr lang="en-PH" sz="1300" u="none" strike="noStrike">
                          <a:effectLst/>
                        </a:rPr>
                        <a:t>2015</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5,384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742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1,880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8,006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819396374"/>
                  </a:ext>
                </a:extLst>
              </a:tr>
              <a:tr h="147551">
                <a:tc>
                  <a:txBody>
                    <a:bodyPr/>
                    <a:lstStyle/>
                    <a:p>
                      <a:pPr algn="r" fontAlgn="ctr"/>
                      <a:r>
                        <a:rPr lang="en-PH" sz="1300" u="none" strike="noStrike">
                          <a:effectLst/>
                        </a:rPr>
                        <a:t>2016</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5,196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609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dirty="0">
                          <a:effectLst/>
                        </a:rPr>
                        <a:t>                   2,208 </a:t>
                      </a:r>
                      <a:endParaRPr lang="en-PH" sz="1300" b="0" i="0" u="none" strike="noStrike" dirty="0">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8,013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2638698979"/>
                  </a:ext>
                </a:extLst>
              </a:tr>
              <a:tr h="147551">
                <a:tc>
                  <a:txBody>
                    <a:bodyPr/>
                    <a:lstStyle/>
                    <a:p>
                      <a:pPr algn="r" fontAlgn="ctr"/>
                      <a:r>
                        <a:rPr lang="en-PH" sz="1300" u="none" strike="noStrike" dirty="0">
                          <a:effectLst/>
                        </a:rPr>
                        <a:t>2017</a:t>
                      </a:r>
                      <a:endParaRPr lang="en-PH" sz="1300" b="0" i="0" u="none" strike="noStrike" dirty="0">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5,811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724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2,230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8,764 </a:t>
                      </a:r>
                      <a:endParaRPr lang="en-PH" sz="1300" b="0" i="0" u="none" strike="noStrike">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929887550"/>
                  </a:ext>
                </a:extLst>
              </a:tr>
              <a:tr h="147551">
                <a:tc>
                  <a:txBody>
                    <a:bodyPr/>
                    <a:lstStyle/>
                    <a:p>
                      <a:pPr algn="r" fontAlgn="ctr"/>
                      <a:r>
                        <a:rPr lang="en-PH" sz="1300" u="none" strike="noStrike">
                          <a:effectLst/>
                        </a:rPr>
                        <a:t>2018</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a:effectLst/>
                        </a:rPr>
                        <a:t>                   5,627 </a:t>
                      </a:r>
                      <a:endParaRPr lang="en-PH" sz="1300" b="0" i="0" u="none" strike="noStrike">
                        <a:solidFill>
                          <a:srgbClr val="000000"/>
                        </a:solidFill>
                        <a:effectLst/>
                        <a:latin typeface="Calibri" panose="020F0502020204030204" pitchFamily="34" charset="0"/>
                      </a:endParaRPr>
                    </a:p>
                  </a:txBody>
                  <a:tcPr marL="3499" marR="3499" marT="3499" marB="0" anchor="b"/>
                </a:tc>
                <a:tc>
                  <a:txBody>
                    <a:bodyPr/>
                    <a:lstStyle/>
                    <a:p>
                      <a:pPr algn="r" fontAlgn="ctr"/>
                      <a:r>
                        <a:rPr lang="en-PH" sz="1300" u="none" strike="noStrike">
                          <a:effectLst/>
                        </a:rPr>
                        <a:t>                       675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r" fontAlgn="ctr"/>
                      <a:r>
                        <a:rPr lang="en-PH" sz="1300" u="none" strike="noStrike">
                          <a:effectLst/>
                        </a:rPr>
                        <a:t>                   2,641 </a:t>
                      </a:r>
                      <a:endParaRPr lang="en-PH" sz="1300" b="0" i="0" u="none" strike="noStrike">
                        <a:solidFill>
                          <a:srgbClr val="000000"/>
                        </a:solidFill>
                        <a:effectLst/>
                        <a:latin typeface="Calibri" panose="020F0502020204030204" pitchFamily="34" charset="0"/>
                      </a:endParaRPr>
                    </a:p>
                  </a:txBody>
                  <a:tcPr marL="3499" marR="3499" marT="3499" marB="0" anchor="ctr"/>
                </a:tc>
                <a:tc>
                  <a:txBody>
                    <a:bodyPr/>
                    <a:lstStyle/>
                    <a:p>
                      <a:pPr algn="l" fontAlgn="b"/>
                      <a:r>
                        <a:rPr lang="en-PH" sz="1300" u="none" strike="noStrike" dirty="0">
                          <a:effectLst/>
                        </a:rPr>
                        <a:t>                   8,943 </a:t>
                      </a:r>
                      <a:endParaRPr lang="en-PH" sz="1300" b="0" i="0" u="none" strike="noStrike" dirty="0">
                        <a:solidFill>
                          <a:srgbClr val="000000"/>
                        </a:solidFill>
                        <a:effectLst/>
                        <a:latin typeface="Calibri" panose="020F0502020204030204" pitchFamily="34" charset="0"/>
                      </a:endParaRPr>
                    </a:p>
                  </a:txBody>
                  <a:tcPr marL="3499" marR="3499" marT="3499" marB="0" anchor="b"/>
                </a:tc>
                <a:extLst>
                  <a:ext uri="{0D108BD9-81ED-4DB2-BD59-A6C34878D82A}">
                    <a16:rowId xmlns:a16="http://schemas.microsoft.com/office/drawing/2014/main" xmlns="" val="3577021977"/>
                  </a:ext>
                </a:extLst>
              </a:tr>
            </a:tbl>
          </a:graphicData>
        </a:graphic>
      </p:graphicFrame>
    </p:spTree>
    <p:extLst>
      <p:ext uri="{BB962C8B-B14F-4D97-AF65-F5344CB8AC3E}">
        <p14:creationId xmlns:p14="http://schemas.microsoft.com/office/powerpoint/2010/main" val="27878893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BCFBC256-5C02-CD49-AF2C-FE84A2F6C0C5}"/>
              </a:ext>
            </a:extLst>
          </p:cNvPr>
          <p:cNvSpPr>
            <a:spLocks noGrp="1"/>
          </p:cNvSpPr>
          <p:nvPr>
            <p:ph type="sldNum" sz="quarter" idx="12"/>
          </p:nvPr>
        </p:nvSpPr>
        <p:spPr/>
        <p:txBody>
          <a:bodyPr/>
          <a:lstStyle/>
          <a:p>
            <a:fld id="{5D27598F-8CD5-4295-AC36-6B634A6A1295}" type="slidenum">
              <a:rPr lang="en-US" smtClean="0"/>
              <a:t>58</a:t>
            </a:fld>
            <a:endParaRPr lang="en-US"/>
          </a:p>
        </p:txBody>
      </p:sp>
      <p:graphicFrame>
        <p:nvGraphicFramePr>
          <p:cNvPr id="5" name="Table 4">
            <a:extLst>
              <a:ext uri="{FF2B5EF4-FFF2-40B4-BE49-F238E27FC236}">
                <a16:creationId xmlns:a16="http://schemas.microsoft.com/office/drawing/2014/main" xmlns="" id="{337FDF28-3978-7B42-B047-C69926889CBB}"/>
              </a:ext>
            </a:extLst>
          </p:cNvPr>
          <p:cNvGraphicFramePr>
            <a:graphicFrameLocks noGrp="1"/>
          </p:cNvGraphicFramePr>
          <p:nvPr>
            <p:extLst>
              <p:ext uri="{D42A27DB-BD31-4B8C-83A1-F6EECF244321}">
                <p14:modId xmlns:p14="http://schemas.microsoft.com/office/powerpoint/2010/main" val="989563276"/>
              </p:ext>
            </p:extLst>
          </p:nvPr>
        </p:nvGraphicFramePr>
        <p:xfrm>
          <a:off x="177800" y="-406399"/>
          <a:ext cx="8001000" cy="7327309"/>
        </p:xfrm>
        <a:graphic>
          <a:graphicData uri="http://schemas.openxmlformats.org/drawingml/2006/table">
            <a:tbl>
              <a:tblPr>
                <a:tableStyleId>{5C22544A-7EE6-4342-B048-85BDC9FD1C3A}</a:tableStyleId>
              </a:tblPr>
              <a:tblGrid>
                <a:gridCol w="2139543">
                  <a:extLst>
                    <a:ext uri="{9D8B030D-6E8A-4147-A177-3AD203B41FA5}">
                      <a16:colId xmlns:a16="http://schemas.microsoft.com/office/drawing/2014/main" xmlns="" val="589547208"/>
                    </a:ext>
                  </a:extLst>
                </a:gridCol>
                <a:gridCol w="2139543">
                  <a:extLst>
                    <a:ext uri="{9D8B030D-6E8A-4147-A177-3AD203B41FA5}">
                      <a16:colId xmlns:a16="http://schemas.microsoft.com/office/drawing/2014/main" xmlns="" val="4104711349"/>
                    </a:ext>
                  </a:extLst>
                </a:gridCol>
                <a:gridCol w="2139543">
                  <a:extLst>
                    <a:ext uri="{9D8B030D-6E8A-4147-A177-3AD203B41FA5}">
                      <a16:colId xmlns:a16="http://schemas.microsoft.com/office/drawing/2014/main" xmlns="" val="3986286161"/>
                    </a:ext>
                  </a:extLst>
                </a:gridCol>
                <a:gridCol w="1582371">
                  <a:extLst>
                    <a:ext uri="{9D8B030D-6E8A-4147-A177-3AD203B41FA5}">
                      <a16:colId xmlns:a16="http://schemas.microsoft.com/office/drawing/2014/main" xmlns="" val="287376352"/>
                    </a:ext>
                  </a:extLst>
                </a:gridCol>
              </a:tblGrid>
              <a:tr h="596695">
                <a:tc>
                  <a:txBody>
                    <a:bodyPr/>
                    <a:lstStyle/>
                    <a:p>
                      <a:pPr algn="l" fontAlgn="b"/>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dirty="0">
                          <a:effectLst/>
                        </a:rPr>
                        <a:t>% Domestic corn production</a:t>
                      </a:r>
                      <a:endParaRPr lang="en-PH" sz="1300" b="0" i="0" u="none" strike="noStrike" dirty="0">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dirty="0">
                          <a:effectLst/>
                        </a:rPr>
                        <a:t>Yellow corn import share</a:t>
                      </a:r>
                      <a:endParaRPr lang="en-PH" sz="1300" b="0" i="0" u="none" strike="noStrike" dirty="0">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dirty="0">
                          <a:effectLst/>
                        </a:rPr>
                        <a:t>Feed wheat share</a:t>
                      </a:r>
                      <a:endParaRPr lang="en-PH" sz="1300" b="0" i="0" u="none" strike="noStrike" dirty="0">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16559572"/>
                  </a:ext>
                </a:extLst>
              </a:tr>
              <a:tr h="139850">
                <a:tc>
                  <a:txBody>
                    <a:bodyPr/>
                    <a:lstStyle/>
                    <a:p>
                      <a:pPr algn="r" fontAlgn="b"/>
                      <a:r>
                        <a:rPr lang="en-PH" sz="1300" u="none" strike="noStrike">
                          <a:effectLst/>
                        </a:rPr>
                        <a:t>1987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20%</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782075765"/>
                  </a:ext>
                </a:extLst>
              </a:tr>
              <a:tr h="139850">
                <a:tc>
                  <a:txBody>
                    <a:bodyPr/>
                    <a:lstStyle/>
                    <a:p>
                      <a:pPr algn="r" fontAlgn="b"/>
                      <a:r>
                        <a:rPr lang="en-PH" sz="1300" u="none" strike="noStrike">
                          <a:effectLst/>
                        </a:rPr>
                        <a:t>1988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20%</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3710842017"/>
                  </a:ext>
                </a:extLst>
              </a:tr>
              <a:tr h="139850">
                <a:tc>
                  <a:txBody>
                    <a:bodyPr/>
                    <a:lstStyle/>
                    <a:p>
                      <a:pPr algn="r" fontAlgn="b"/>
                      <a:r>
                        <a:rPr lang="en-PH" sz="1300" u="none" strike="noStrike">
                          <a:effectLst/>
                        </a:rPr>
                        <a:t>1989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19%</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769729679"/>
                  </a:ext>
                </a:extLst>
              </a:tr>
              <a:tr h="139850">
                <a:tc>
                  <a:txBody>
                    <a:bodyPr/>
                    <a:lstStyle/>
                    <a:p>
                      <a:pPr algn="r" fontAlgn="b"/>
                      <a:r>
                        <a:rPr lang="en-PH" sz="1300" u="none" strike="noStrike">
                          <a:effectLst/>
                        </a:rPr>
                        <a:t>1990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21%</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655471929"/>
                  </a:ext>
                </a:extLst>
              </a:tr>
              <a:tr h="139850">
                <a:tc>
                  <a:txBody>
                    <a:bodyPr/>
                    <a:lstStyle/>
                    <a:p>
                      <a:pPr algn="r" fontAlgn="b"/>
                      <a:r>
                        <a:rPr lang="en-PH" sz="1300" u="none" strike="noStrike">
                          <a:effectLst/>
                        </a:rPr>
                        <a:t>1991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26%</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3808486357"/>
                  </a:ext>
                </a:extLst>
              </a:tr>
              <a:tr h="139850">
                <a:tc>
                  <a:txBody>
                    <a:bodyPr/>
                    <a:lstStyle/>
                    <a:p>
                      <a:pPr algn="r" fontAlgn="b"/>
                      <a:r>
                        <a:rPr lang="en-PH" sz="1300" u="none" strike="noStrike">
                          <a:effectLst/>
                        </a:rPr>
                        <a:t>1992</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27%</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011659140"/>
                  </a:ext>
                </a:extLst>
              </a:tr>
              <a:tr h="139850">
                <a:tc>
                  <a:txBody>
                    <a:bodyPr/>
                    <a:lstStyle/>
                    <a:p>
                      <a:pPr algn="r" fontAlgn="b"/>
                      <a:r>
                        <a:rPr lang="en-PH" sz="1300" u="none" strike="noStrike">
                          <a:effectLst/>
                        </a:rPr>
                        <a:t>1993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27%</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3033084042"/>
                  </a:ext>
                </a:extLst>
              </a:tr>
              <a:tr h="139850">
                <a:tc>
                  <a:txBody>
                    <a:bodyPr/>
                    <a:lstStyle/>
                    <a:p>
                      <a:pPr algn="r" fontAlgn="b"/>
                      <a:r>
                        <a:rPr lang="en-PH" sz="1300" u="none" strike="noStrike">
                          <a:effectLst/>
                        </a:rPr>
                        <a:t>1994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22%</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3053981250"/>
                  </a:ext>
                </a:extLst>
              </a:tr>
              <a:tr h="139850">
                <a:tc>
                  <a:txBody>
                    <a:bodyPr/>
                    <a:lstStyle/>
                    <a:p>
                      <a:pPr algn="r" fontAlgn="b"/>
                      <a:r>
                        <a:rPr lang="en-PH" sz="1300" u="none" strike="noStrike">
                          <a:effectLst/>
                        </a:rPr>
                        <a:t>1995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dirty="0">
                          <a:effectLst/>
                        </a:rPr>
                        <a:t>65%</a:t>
                      </a:r>
                      <a:endParaRPr lang="en-PH" sz="1300" b="0" i="0" u="none" strike="noStrike" dirty="0">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20%</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895337543"/>
                  </a:ext>
                </a:extLst>
              </a:tr>
              <a:tr h="139850">
                <a:tc>
                  <a:txBody>
                    <a:bodyPr/>
                    <a:lstStyle/>
                    <a:p>
                      <a:pPr algn="r" fontAlgn="b"/>
                      <a:r>
                        <a:rPr lang="en-PH" sz="1300" u="none" strike="noStrike">
                          <a:effectLst/>
                        </a:rPr>
                        <a:t>1996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22%</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393830601"/>
                  </a:ext>
                </a:extLst>
              </a:tr>
              <a:tr h="139850">
                <a:tc>
                  <a:txBody>
                    <a:bodyPr/>
                    <a:lstStyle/>
                    <a:p>
                      <a:pPr algn="r" fontAlgn="b"/>
                      <a:r>
                        <a:rPr lang="en-PH" sz="1300" u="none" strike="noStrike">
                          <a:effectLst/>
                        </a:rPr>
                        <a:t>1997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20%</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800542894"/>
                  </a:ext>
                </a:extLst>
              </a:tr>
              <a:tr h="139850">
                <a:tc>
                  <a:txBody>
                    <a:bodyPr/>
                    <a:lstStyle/>
                    <a:p>
                      <a:pPr algn="r" fontAlgn="b"/>
                      <a:r>
                        <a:rPr lang="en-PH" sz="1300" u="none" strike="noStrike">
                          <a:effectLst/>
                        </a:rPr>
                        <a:t>1998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26%</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1452060062"/>
                  </a:ext>
                </a:extLst>
              </a:tr>
              <a:tr h="139850">
                <a:tc>
                  <a:txBody>
                    <a:bodyPr/>
                    <a:lstStyle/>
                    <a:p>
                      <a:pPr algn="r" fontAlgn="b"/>
                      <a:r>
                        <a:rPr lang="en-PH" sz="1300" u="none" strike="noStrike">
                          <a:effectLst/>
                        </a:rPr>
                        <a:t>1999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24%</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1722214049"/>
                  </a:ext>
                </a:extLst>
              </a:tr>
              <a:tr h="139850">
                <a:tc>
                  <a:txBody>
                    <a:bodyPr/>
                    <a:lstStyle/>
                    <a:p>
                      <a:pPr algn="r" fontAlgn="b"/>
                      <a:r>
                        <a:rPr lang="en-PH" sz="1300" u="none" strike="noStrike">
                          <a:effectLst/>
                        </a:rPr>
                        <a:t>2000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27%</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396494889"/>
                  </a:ext>
                </a:extLst>
              </a:tr>
              <a:tr h="139850">
                <a:tc>
                  <a:txBody>
                    <a:bodyPr/>
                    <a:lstStyle/>
                    <a:p>
                      <a:pPr algn="r" fontAlgn="b"/>
                      <a:r>
                        <a:rPr lang="en-PH" sz="1300" u="none" strike="noStrike">
                          <a:effectLst/>
                        </a:rPr>
                        <a:t>2001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26%</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4223467952"/>
                  </a:ext>
                </a:extLst>
              </a:tr>
              <a:tr h="139850">
                <a:tc>
                  <a:txBody>
                    <a:bodyPr/>
                    <a:lstStyle/>
                    <a:p>
                      <a:pPr algn="r" fontAlgn="b"/>
                      <a:r>
                        <a:rPr lang="en-PH" sz="1300" u="none" strike="noStrike">
                          <a:effectLst/>
                        </a:rPr>
                        <a:t>2002</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30%</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1983531881"/>
                  </a:ext>
                </a:extLst>
              </a:tr>
              <a:tr h="139850">
                <a:tc>
                  <a:txBody>
                    <a:bodyPr/>
                    <a:lstStyle/>
                    <a:p>
                      <a:pPr algn="r" fontAlgn="b"/>
                      <a:r>
                        <a:rPr lang="en-PH" sz="1300" u="none" strike="noStrike">
                          <a:effectLst/>
                        </a:rPr>
                        <a:t>2003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28%</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1569035485"/>
                  </a:ext>
                </a:extLst>
              </a:tr>
              <a:tr h="139850">
                <a:tc>
                  <a:txBody>
                    <a:bodyPr/>
                    <a:lstStyle/>
                    <a:p>
                      <a:pPr algn="r" fontAlgn="b"/>
                      <a:r>
                        <a:rPr lang="en-PH" sz="1300" u="none" strike="noStrike">
                          <a:effectLst/>
                        </a:rPr>
                        <a:t>2004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21%</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415781931"/>
                  </a:ext>
                </a:extLst>
              </a:tr>
              <a:tr h="139850">
                <a:tc>
                  <a:txBody>
                    <a:bodyPr/>
                    <a:lstStyle/>
                    <a:p>
                      <a:pPr algn="r" fontAlgn="b"/>
                      <a:r>
                        <a:rPr lang="en-PH" sz="1300" u="none" strike="noStrike">
                          <a:effectLst/>
                        </a:rPr>
                        <a:t>2005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24%</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4140172143"/>
                  </a:ext>
                </a:extLst>
              </a:tr>
              <a:tr h="139850">
                <a:tc>
                  <a:txBody>
                    <a:bodyPr/>
                    <a:lstStyle/>
                    <a:p>
                      <a:pPr algn="r" fontAlgn="b"/>
                      <a:r>
                        <a:rPr lang="en-PH" sz="1300" u="none" strike="noStrike">
                          <a:effectLst/>
                        </a:rPr>
                        <a:t>2006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20%</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421798814"/>
                  </a:ext>
                </a:extLst>
              </a:tr>
              <a:tr h="139850">
                <a:tc>
                  <a:txBody>
                    <a:bodyPr/>
                    <a:lstStyle/>
                    <a:p>
                      <a:pPr algn="r" fontAlgn="b"/>
                      <a:r>
                        <a:rPr lang="en-PH" sz="1300" u="none" strike="noStrike">
                          <a:effectLst/>
                        </a:rPr>
                        <a:t>2007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83%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16%</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357737423"/>
                  </a:ext>
                </a:extLst>
              </a:tr>
              <a:tr h="139850">
                <a:tc>
                  <a:txBody>
                    <a:bodyPr/>
                    <a:lstStyle/>
                    <a:p>
                      <a:pPr algn="r" fontAlgn="b"/>
                      <a:r>
                        <a:rPr lang="en-PH" sz="1300" u="none" strike="noStrike">
                          <a:effectLst/>
                        </a:rPr>
                        <a:t>2008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18%</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589621977"/>
                  </a:ext>
                </a:extLst>
              </a:tr>
              <a:tr h="139850">
                <a:tc>
                  <a:txBody>
                    <a:bodyPr/>
                    <a:lstStyle/>
                    <a:p>
                      <a:pPr algn="r" fontAlgn="b"/>
                      <a:r>
                        <a:rPr lang="en-PH" sz="1300" u="none" strike="noStrike">
                          <a:effectLst/>
                        </a:rPr>
                        <a:t>2009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19%</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172210644"/>
                  </a:ext>
                </a:extLst>
              </a:tr>
              <a:tr h="139850">
                <a:tc>
                  <a:txBody>
                    <a:bodyPr/>
                    <a:lstStyle/>
                    <a:p>
                      <a:pPr algn="r" fontAlgn="b"/>
                      <a:r>
                        <a:rPr lang="en-PH" sz="1300" u="none" strike="noStrike">
                          <a:effectLst/>
                        </a:rPr>
                        <a:t>2010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21%</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1519372822"/>
                  </a:ext>
                </a:extLst>
              </a:tr>
              <a:tr h="139850">
                <a:tc>
                  <a:txBody>
                    <a:bodyPr/>
                    <a:lstStyle/>
                    <a:p>
                      <a:pPr algn="r" fontAlgn="b"/>
                      <a:r>
                        <a:rPr lang="en-PH" sz="1300" u="none" strike="noStrike">
                          <a:effectLst/>
                        </a:rPr>
                        <a:t>2011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22%</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4223338277"/>
                  </a:ext>
                </a:extLst>
              </a:tr>
              <a:tr h="139850">
                <a:tc>
                  <a:txBody>
                    <a:bodyPr/>
                    <a:lstStyle/>
                    <a:p>
                      <a:pPr algn="r" fontAlgn="b"/>
                      <a:r>
                        <a:rPr lang="en-PH" sz="1300" u="none" strike="noStrike">
                          <a:effectLst/>
                        </a:rPr>
                        <a:t>2012</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19%</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3068937440"/>
                  </a:ext>
                </a:extLst>
              </a:tr>
              <a:tr h="139850">
                <a:tc>
                  <a:txBody>
                    <a:bodyPr/>
                    <a:lstStyle/>
                    <a:p>
                      <a:pPr algn="r" fontAlgn="b"/>
                      <a:r>
                        <a:rPr lang="en-PH" sz="1300" u="none" strike="noStrike">
                          <a:effectLst/>
                        </a:rPr>
                        <a:t>2013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10%</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17%</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702248865"/>
                  </a:ext>
                </a:extLst>
              </a:tr>
              <a:tr h="139850">
                <a:tc>
                  <a:txBody>
                    <a:bodyPr/>
                    <a:lstStyle/>
                    <a:p>
                      <a:pPr algn="r" fontAlgn="b"/>
                      <a:r>
                        <a:rPr lang="en-PH" sz="1300" u="none" strike="noStrike">
                          <a:effectLst/>
                        </a:rPr>
                        <a:t>2014</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76%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16%</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1682429583"/>
                  </a:ext>
                </a:extLst>
              </a:tr>
              <a:tr h="139850">
                <a:tc>
                  <a:txBody>
                    <a:bodyPr/>
                    <a:lstStyle/>
                    <a:p>
                      <a:pPr algn="r" fontAlgn="b"/>
                      <a:r>
                        <a:rPr lang="en-PH" sz="1300" u="none" strike="noStrike">
                          <a:effectLst/>
                        </a:rPr>
                        <a:t>2015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9%</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23%</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179911576"/>
                  </a:ext>
                </a:extLst>
              </a:tr>
              <a:tr h="139850">
                <a:tc>
                  <a:txBody>
                    <a:bodyPr/>
                    <a:lstStyle/>
                    <a:p>
                      <a:pPr algn="r" fontAlgn="b"/>
                      <a:r>
                        <a:rPr lang="en-PH" sz="1300" u="none" strike="noStrike">
                          <a:effectLst/>
                        </a:rPr>
                        <a:t>2016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65%</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28%</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740899721"/>
                  </a:ext>
                </a:extLst>
              </a:tr>
              <a:tr h="139850">
                <a:tc>
                  <a:txBody>
                    <a:bodyPr/>
                    <a:lstStyle/>
                    <a:p>
                      <a:pPr algn="r" fontAlgn="b"/>
                      <a:r>
                        <a:rPr lang="en-PH" sz="1300" u="none" strike="noStrike">
                          <a:effectLst/>
                        </a:rPr>
                        <a:t>2017</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66%</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25%</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4163692725"/>
                  </a:ext>
                </a:extLst>
              </a:tr>
              <a:tr h="139850">
                <a:tc>
                  <a:txBody>
                    <a:bodyPr/>
                    <a:lstStyle/>
                    <a:p>
                      <a:pPr algn="r" fontAlgn="b"/>
                      <a:r>
                        <a:rPr lang="en-PH" sz="1300" u="none" strike="noStrike">
                          <a:effectLst/>
                        </a:rPr>
                        <a:t>2018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63%</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8%</a:t>
                      </a:r>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b"/>
                      <a:r>
                        <a:rPr lang="en-PH" sz="1300" u="none" strike="noStrike">
                          <a:effectLst/>
                        </a:rPr>
                        <a:t>30%</a:t>
                      </a:r>
                      <a:endParaRPr lang="en-PH" sz="1300" b="0" i="0" u="none" strike="noStrike">
                        <a:solidFill>
                          <a:srgbClr val="000000"/>
                        </a:solidFill>
                        <a:effectLst/>
                        <a:latin typeface="Calibri" panose="020F0502020204030204" pitchFamily="34" charset="0"/>
                      </a:endParaRPr>
                    </a:p>
                  </a:txBody>
                  <a:tcPr marL="5838" marR="5838" marT="5838" marB="0" anchor="b"/>
                </a:tc>
                <a:extLst>
                  <a:ext uri="{0D108BD9-81ED-4DB2-BD59-A6C34878D82A}">
                    <a16:rowId xmlns:a16="http://schemas.microsoft.com/office/drawing/2014/main" xmlns="" val="2838813892"/>
                  </a:ext>
                </a:extLst>
              </a:tr>
              <a:tr h="139850">
                <a:tc>
                  <a:txBody>
                    <a:bodyPr/>
                    <a:lstStyle/>
                    <a:p>
                      <a:pPr algn="l" fontAlgn="b"/>
                      <a:endParaRPr lang="en-PH" sz="1300" b="0" i="0" u="none" strike="noStrike">
                        <a:solidFill>
                          <a:srgbClr val="000000"/>
                        </a:solidFill>
                        <a:effectLst/>
                        <a:latin typeface="Calibri" panose="020F0502020204030204" pitchFamily="34" charset="0"/>
                      </a:endParaRPr>
                    </a:p>
                  </a:txBody>
                  <a:tcPr marL="5838" marR="5838" marT="5838" marB="0" anchor="b"/>
                </a:tc>
                <a:tc>
                  <a:txBody>
                    <a:bodyPr/>
                    <a:lstStyle/>
                    <a:p>
                      <a:pPr algn="r" fontAlgn="t"/>
                      <a:r>
                        <a:rPr lang="en-PH" sz="1300" u="none" strike="noStrike">
                          <a:effectLst/>
                        </a:rPr>
                        <a:t>72%</a:t>
                      </a:r>
                      <a:endParaRPr lang="en-PH" sz="1300" b="0" i="1" u="none" strike="noStrike">
                        <a:solidFill>
                          <a:srgbClr val="000000"/>
                        </a:solidFill>
                        <a:effectLst/>
                        <a:latin typeface="Calibri" panose="020F0502020204030204" pitchFamily="34" charset="0"/>
                      </a:endParaRPr>
                    </a:p>
                  </a:txBody>
                  <a:tcPr marL="5838" marR="5838" marT="5838" marB="0"/>
                </a:tc>
                <a:tc>
                  <a:txBody>
                    <a:bodyPr/>
                    <a:lstStyle/>
                    <a:p>
                      <a:pPr algn="r" fontAlgn="t"/>
                      <a:r>
                        <a:rPr lang="en-PH" sz="1300" u="none" strike="noStrike">
                          <a:effectLst/>
                        </a:rPr>
                        <a:t>6%</a:t>
                      </a:r>
                      <a:endParaRPr lang="en-PH" sz="1300" b="0" i="1" u="none" strike="noStrike">
                        <a:solidFill>
                          <a:srgbClr val="000000"/>
                        </a:solidFill>
                        <a:effectLst/>
                        <a:latin typeface="Calibri" panose="020F0502020204030204" pitchFamily="34" charset="0"/>
                      </a:endParaRPr>
                    </a:p>
                  </a:txBody>
                  <a:tcPr marL="5838" marR="5838" marT="5838" marB="0"/>
                </a:tc>
                <a:tc>
                  <a:txBody>
                    <a:bodyPr/>
                    <a:lstStyle/>
                    <a:p>
                      <a:pPr algn="r" fontAlgn="t"/>
                      <a:r>
                        <a:rPr lang="en-PH" sz="1300" u="none" strike="noStrike" dirty="0">
                          <a:effectLst/>
                        </a:rPr>
                        <a:t>23%</a:t>
                      </a:r>
                      <a:endParaRPr lang="en-PH" sz="1300" b="0" i="1" u="none" strike="noStrike" dirty="0">
                        <a:solidFill>
                          <a:srgbClr val="000000"/>
                        </a:solidFill>
                        <a:effectLst/>
                        <a:latin typeface="Calibri" panose="020F0502020204030204" pitchFamily="34" charset="0"/>
                      </a:endParaRPr>
                    </a:p>
                  </a:txBody>
                  <a:tcPr marL="5838" marR="5838" marT="5838" marB="0"/>
                </a:tc>
                <a:extLst>
                  <a:ext uri="{0D108BD9-81ED-4DB2-BD59-A6C34878D82A}">
                    <a16:rowId xmlns:a16="http://schemas.microsoft.com/office/drawing/2014/main" xmlns="" val="4212044131"/>
                  </a:ext>
                </a:extLst>
              </a:tr>
            </a:tbl>
          </a:graphicData>
        </a:graphic>
      </p:graphicFrame>
    </p:spTree>
    <p:extLst>
      <p:ext uri="{BB962C8B-B14F-4D97-AF65-F5344CB8AC3E}">
        <p14:creationId xmlns:p14="http://schemas.microsoft.com/office/powerpoint/2010/main" val="29359352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8195</TotalTime>
  <Words>4455</Words>
  <Application>Microsoft Office PowerPoint</Application>
  <PresentationFormat>On-screen Show (4:3)</PresentationFormat>
  <Paragraphs>1083</Paragraphs>
  <Slides>58</Slides>
  <Notes>9</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 Issues Paper on Corn Industry  in the Philippines</vt:lpstr>
      <vt:lpstr>PowerPoint Presentation</vt:lpstr>
      <vt:lpstr>I. INTRODUCTION</vt:lpstr>
      <vt:lpstr>I. INTRODUCTION</vt:lpstr>
      <vt:lpstr>PowerPoint Presentation</vt:lpstr>
      <vt:lpstr>II. METHODOLOGY</vt:lpstr>
      <vt:lpstr>II. METHODOLOGY</vt:lpstr>
      <vt:lpstr>PowerPoint Presentation</vt:lpstr>
      <vt:lpstr>II. METHODOLOGY</vt:lpstr>
      <vt:lpstr>III. RESULTS AND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IV. Summary, Conclusion and Recommendations</vt:lpstr>
      <vt:lpstr>PowerPoint Presentation</vt:lpstr>
      <vt:lpstr>PowerPoint Presentation</vt:lpstr>
      <vt:lpstr>PowerPoint Presentation</vt:lpstr>
      <vt:lpstr>PowerPoint Presentation</vt:lpstr>
      <vt:lpstr>PowerPoint Presentation</vt:lpstr>
      <vt:lpstr>RA 9168 Plant Variety Protection Law  Section 2 (b) Statement of Policies</vt:lpstr>
      <vt:lpstr>Philippine Constitution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Noemi</dc:creator>
  <cp:lastModifiedBy>User</cp:lastModifiedBy>
  <cp:revision>393</cp:revision>
  <cp:lastPrinted>2020-03-30T21:33:29Z</cp:lastPrinted>
  <dcterms:created xsi:type="dcterms:W3CDTF">2018-08-13T05:27:50Z</dcterms:created>
  <dcterms:modified xsi:type="dcterms:W3CDTF">2020-07-24T06:48:23Z</dcterms:modified>
</cp:coreProperties>
</file>